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7" r:id="rId2"/>
    <p:sldId id="259" r:id="rId3"/>
    <p:sldId id="291" r:id="rId4"/>
    <p:sldId id="265" r:id="rId5"/>
    <p:sldId id="287" r:id="rId6"/>
    <p:sldId id="288" r:id="rId7"/>
    <p:sldId id="280" r:id="rId8"/>
    <p:sldId id="285" r:id="rId9"/>
    <p:sldId id="292" r:id="rId10"/>
    <p:sldId id="290" r:id="rId11"/>
  </p:sldIdLst>
  <p:sldSz cx="12192000" cy="6858000"/>
  <p:notesSz cx="9928225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9510"/>
    <a:srgbClr val="0000CC"/>
    <a:srgbClr val="FCFC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33"/>
    </p:cViewPr>
  </p:sorterViewPr>
  <p:notesViewPr>
    <p:cSldViewPr snapToGrid="0">
      <p:cViewPr varScale="1">
        <p:scale>
          <a:sx n="81" d="100"/>
          <a:sy n="81" d="100"/>
        </p:scale>
        <p:origin x="3917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313" cy="3412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594" y="0"/>
            <a:ext cx="4303313" cy="3412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A1B6B0-5A21-49B1-AD35-6FFDFEEA9A76}" type="datetimeFigureOut">
              <a:rPr lang="ko-KR" altLang="en-US" smtClean="0"/>
              <a:t>2018-06-22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6378"/>
            <a:ext cx="4303313" cy="34129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594" y="6456378"/>
            <a:ext cx="4303313" cy="34129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224CF-83D7-4793-B175-99B1A00D45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7517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3698" y="0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BCCE14-4DAF-4BA0-90F7-A501098561E0}" type="datetimeFigureOut">
              <a:rPr lang="ko-KR" altLang="en-US" smtClean="0"/>
              <a:t>2018-06-22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3698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C6DC7-7579-406B-8F6D-D00BE797D9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8489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0593" y="6307496"/>
            <a:ext cx="811019" cy="503578"/>
          </a:xfrm>
        </p:spPr>
        <p:txBody>
          <a:bodyPr/>
          <a:lstStyle/>
          <a:p>
            <a:fld id="{E75B7632-C8BF-45E2-9E78-0EB25F772A03}" type="slidenum">
              <a:rPr lang="ko-KR" altLang="en-US" smtClean="0"/>
              <a:t>‹#›</a:t>
            </a:fld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72E1BB0-D910-424C-A4C9-C38DEA6C93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9289" y="110469"/>
            <a:ext cx="1438781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12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72641" y="6263250"/>
            <a:ext cx="811019" cy="503578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E75B7632-C8BF-45E2-9E78-0EB25F772A0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10887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7632-C8BF-45E2-9E78-0EB25F772A03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7362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7632-C8BF-45E2-9E78-0EB25F772A03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7714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7632-C8BF-45E2-9E78-0EB25F772A03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3068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7632-C8BF-45E2-9E78-0EB25F772A03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18093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7632-C8BF-45E2-9E78-0EB25F772A03}" type="slidenum">
              <a:rPr lang="ko-KR" altLang="en-US" smtClean="0"/>
              <a:t>‹#›</a:t>
            </a:fld>
            <a:endParaRPr lang="ko-KR" altLang="en-US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290575AE-1019-4CE3-9FD2-6693A3224D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759" y="6244569"/>
            <a:ext cx="1438781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735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7632-C8BF-45E2-9E78-0EB25F772A03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742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7632-C8BF-45E2-9E78-0EB25F772A03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726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7632-C8BF-45E2-9E78-0EB25F772A03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7362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7632-C8BF-45E2-9E78-0EB25F772A03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48965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24260" y="6296539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rgbClr val="C00000"/>
                </a:solidFill>
              </a:defRPr>
            </a:lvl1pPr>
          </a:lstStyle>
          <a:p>
            <a:fld id="{E75B7632-C8BF-45E2-9E78-0EB25F772A0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>
            <a:extLst>
              <a:ext uri="{FF2B5EF4-FFF2-40B4-BE49-F238E27FC236}">
                <a16:creationId xmlns:a16="http://schemas.microsoft.com/office/drawing/2014/main" id="{D6D4C679-C25B-4A05-A630-AC7E472A7E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5" t="18159" r="29182" b="32757"/>
          <a:stretch/>
        </p:blipFill>
        <p:spPr>
          <a:xfrm>
            <a:off x="11137390" y="57883"/>
            <a:ext cx="926955" cy="57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02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3900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267175" y="661052"/>
            <a:ext cx="94833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latinLnBrk="0">
              <a:defRPr/>
            </a:pPr>
            <a:r>
              <a:rPr lang="en-US" altLang="ko-KR" sz="2400" b="1" dirty="0"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2018, 17</a:t>
            </a:r>
            <a:r>
              <a:rPr lang="ko-KR" altLang="en-US" sz="2400" b="1" dirty="0"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차</a:t>
            </a:r>
            <a:r>
              <a:rPr lang="en-US" altLang="ko-KR" sz="2400" b="1" dirty="0"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 </a:t>
            </a:r>
            <a:r>
              <a:rPr lang="ko-KR" altLang="en-US" sz="2400" b="1" dirty="0"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한국</a:t>
            </a:r>
            <a:r>
              <a:rPr lang="en-US" altLang="ko-KR" sz="2400" b="1" dirty="0"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 </a:t>
            </a:r>
            <a:r>
              <a:rPr lang="ko-KR" altLang="en-US" sz="2400" b="1" dirty="0"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콜센터 기술</a:t>
            </a:r>
            <a:r>
              <a:rPr lang="en-US" altLang="ko-KR" sz="2400" b="1" dirty="0"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/</a:t>
            </a:r>
            <a:r>
              <a:rPr lang="ko-KR" altLang="en-US" sz="2400" b="1" dirty="0"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경영 컨퍼런스</a:t>
            </a:r>
            <a:endParaRPr lang="en-US" altLang="ko-KR" sz="2400" b="1" dirty="0">
              <a:solidFill>
                <a:srgbClr val="002060"/>
              </a:solidFill>
              <a:latin typeface="Times New Roman" pitchFamily="18" charset="0"/>
              <a:ea typeface="Microsoft YaHei" panose="020B0503020204020204" pitchFamily="34" charset="-122"/>
              <a:cs typeface="Times New Roman" pitchFamily="18" charset="0"/>
            </a:endParaRPr>
          </a:p>
          <a:p>
            <a:pPr lvl="0" defTabSz="457200" latinLnBrk="0"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2018, 11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차 아시아태평양 콜센터 엑스포 서울</a:t>
            </a:r>
            <a:r>
              <a:rPr lang="en-US" altLang="ko-KR" sz="2400" b="1" dirty="0"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 </a:t>
            </a:r>
            <a:r>
              <a:rPr kumimoji="0" lang="en-US" altLang="ko-K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(11</a:t>
            </a:r>
            <a:r>
              <a:rPr kumimoji="0" lang="en-US" altLang="ko-KR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th</a:t>
            </a:r>
            <a:r>
              <a:rPr kumimoji="0" lang="en-US" altLang="ko-K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 </a:t>
            </a:r>
            <a:r>
              <a:rPr lang="en-US" altLang="ko-KR" b="1" dirty="0">
                <a:solidFill>
                  <a:srgbClr val="C0000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APCCAL</a:t>
            </a:r>
            <a:r>
              <a:rPr lang="ko-KR" altLang="en-US" b="1" dirty="0">
                <a:solidFill>
                  <a:srgbClr val="C0000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 </a:t>
            </a:r>
            <a:r>
              <a:rPr lang="en-US" altLang="ko-KR" b="1" dirty="0">
                <a:solidFill>
                  <a:srgbClr val="C0000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EXPO SEOUL</a:t>
            </a:r>
            <a:r>
              <a:rPr kumimoji="0" lang="en-US" altLang="ko-K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)</a:t>
            </a:r>
            <a:r>
              <a:rPr lang="ko-KR" altLang="en-US" sz="2400" b="1" dirty="0"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 </a:t>
            </a:r>
            <a:r>
              <a:rPr lang="en-US" altLang="ko-KR" b="1" dirty="0">
                <a:solidFill>
                  <a:srgbClr val="C0000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 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Microsoft YaHei" panose="020B0503020204020204" pitchFamily="34" charset="-122"/>
              <a:cs typeface="Times New Roman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30" y="6242486"/>
            <a:ext cx="1439769" cy="461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08" y="6242486"/>
            <a:ext cx="1410495" cy="461784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444" y="6242486"/>
            <a:ext cx="1410495" cy="461783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172" y="6242486"/>
            <a:ext cx="1410496" cy="461784"/>
          </a:xfrm>
          <a:prstGeom prst="rect">
            <a:avLst/>
          </a:prstGeom>
        </p:spPr>
      </p:pic>
      <p:pic>
        <p:nvPicPr>
          <p:cNvPr id="21" name="그림 20" descr="CIRC-KOREA (1)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94996" y="6242486"/>
            <a:ext cx="1439769" cy="461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1161014" y="5328441"/>
            <a:ext cx="11316889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itchFamily="34" charset="0"/>
              </a:defRPr>
            </a:lvl1pPr>
          </a:lstStyle>
          <a:p>
            <a:pPr lvl="0" algn="l" defTabSz="457200" latinLnBrk="0">
              <a:defRPr/>
            </a:pPr>
            <a:r>
              <a:rPr kumimoji="0" lang="en-US" altLang="ko-KR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주관 </a:t>
            </a:r>
            <a:r>
              <a:rPr kumimoji="0" lang="en-US" altLang="ko-KR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: (</a:t>
            </a: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사</a:t>
            </a:r>
            <a:r>
              <a:rPr kumimoji="0" lang="en-US" altLang="ko-KR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)</a:t>
            </a: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한국</a:t>
            </a:r>
            <a:r>
              <a:rPr lang="ko-KR" altLang="en-US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콜센터산업협회</a:t>
            </a:r>
            <a:r>
              <a:rPr lang="en-US" altLang="ko-KR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ko-KR" altLang="en-US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전남대 고객센터산업연구소</a:t>
            </a:r>
            <a:r>
              <a:rPr lang="en-US" altLang="ko-KR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APCCAL</a:t>
            </a:r>
          </a:p>
          <a:p>
            <a:pPr lvl="0" algn="l" defTabSz="457200" latinLnBrk="0">
              <a:defRPr/>
            </a:pPr>
            <a:r>
              <a:rPr kumimoji="0" lang="en-US" altLang="ko-KR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후원 </a:t>
            </a:r>
            <a:r>
              <a:rPr kumimoji="0" lang="en-US" altLang="ko-KR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: </a:t>
            </a: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산업통상자원부</a:t>
            </a:r>
            <a:r>
              <a:rPr kumimoji="0" lang="en-US" altLang="ko-KR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,</a:t>
            </a: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광주광역시</a:t>
            </a:r>
            <a:r>
              <a:rPr kumimoji="0" lang="en-US" altLang="ko-KR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,</a:t>
            </a: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㈜서울마케팅</a:t>
            </a:r>
            <a:r>
              <a:rPr kumimoji="0" lang="en-US" altLang="ko-KR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,</a:t>
            </a: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한국관광공사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ABC03AAC-21EA-4448-8120-A16A9C4405B6}"/>
              </a:ext>
            </a:extLst>
          </p:cNvPr>
          <p:cNvGrpSpPr/>
          <p:nvPr/>
        </p:nvGrpSpPr>
        <p:grpSpPr>
          <a:xfrm>
            <a:off x="2043303" y="1688397"/>
            <a:ext cx="7707242" cy="1979009"/>
            <a:chOff x="2510663" y="1892366"/>
            <a:chExt cx="7707242" cy="1979009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0F6F6095-5833-4794-A45E-4FE001A92465}"/>
                </a:ext>
              </a:extLst>
            </p:cNvPr>
            <p:cNvSpPr/>
            <p:nvPr/>
          </p:nvSpPr>
          <p:spPr>
            <a:xfrm>
              <a:off x="2714710" y="2174345"/>
              <a:ext cx="7503195" cy="169703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2CB54135-7D50-4DA4-9DC3-C03CFC062F65}"/>
                </a:ext>
              </a:extLst>
            </p:cNvPr>
            <p:cNvSpPr/>
            <p:nvPr/>
          </p:nvSpPr>
          <p:spPr>
            <a:xfrm>
              <a:off x="2510663" y="1892366"/>
              <a:ext cx="7453623" cy="187743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00B0F0"/>
              </a:solidFill>
            </a:ln>
            <a:scene3d>
              <a:camera prst="obliqueBottomRight"/>
              <a:lightRig rig="threePt" dir="t"/>
            </a:scene3d>
          </p:spPr>
          <p:txBody>
            <a:bodyPr wrap="square" lIns="91440" tIns="45720" rIns="91440" bIns="4572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6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uLnTx/>
                  <a:uFillTx/>
                  <a:latin typeface="Times New Roman" pitchFamily="18" charset="0"/>
                  <a:ea typeface="HY견고딕" panose="02030600000101010101" pitchFamily="18" charset="-127"/>
                  <a:cs typeface="Times New Roman" pitchFamily="18" charset="0"/>
                </a:rPr>
                <a:t> </a:t>
              </a:r>
              <a:r>
                <a:rPr lang="en-US" altLang="ko-KR" sz="3600" b="1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latin typeface="Times New Roman" pitchFamily="18" charset="0"/>
                  <a:ea typeface="HY견고딕" panose="02030600000101010101" pitchFamily="18" charset="-127"/>
                  <a:cs typeface="Times New Roman" pitchFamily="18" charset="0"/>
                </a:rPr>
                <a:t>  </a:t>
              </a:r>
              <a:r>
                <a:rPr lang="ko-KR" altLang="en-US" sz="3600" b="1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latin typeface="Times New Roman" pitchFamily="18" charset="0"/>
                  <a:ea typeface="HY견고딕" panose="02030600000101010101" pitchFamily="18" charset="-127"/>
                  <a:cs typeface="Times New Roman" pitchFamily="18" charset="0"/>
                </a:rPr>
                <a:t>한국 및 아시아 콜센터 산업의</a:t>
              </a:r>
              <a:endParaRPr lang="en-US" altLang="ko-KR" sz="3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ea typeface="HY견고딕" panose="02030600000101010101" pitchFamily="18" charset="-127"/>
                <a:cs typeface="Times New Roman" pitchFamily="18" charset="0"/>
              </a:endParaRPr>
            </a:p>
            <a:p>
              <a:pPr lvl="0" defTabSz="457200" latinLnBrk="0">
                <a:defRPr/>
              </a:pPr>
              <a:r>
                <a:rPr kumimoji="0" lang="en-US" altLang="ko-KR" sz="36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uLnTx/>
                  <a:uFillTx/>
                  <a:latin typeface="Times New Roman" pitchFamily="18" charset="0"/>
                  <a:ea typeface="HY견고딕" panose="02030600000101010101" pitchFamily="18" charset="-127"/>
                  <a:cs typeface="Times New Roman" pitchFamily="18" charset="0"/>
                </a:rPr>
                <a:t>      </a:t>
              </a:r>
              <a:r>
                <a:rPr kumimoji="0" lang="en-US" altLang="ko-KR" sz="36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uLnTx/>
                  <a:uFillTx/>
                  <a:latin typeface="Arial Black" panose="020B0A04020102020204" pitchFamily="34" charset="0"/>
                  <a:ea typeface="HY견고딕" panose="02030600000101010101" pitchFamily="18" charset="-127"/>
                  <a:cs typeface="Aharoni" panose="02010803020104030203" pitchFamily="2" charset="-79"/>
                </a:rPr>
                <a:t>Best</a:t>
              </a:r>
              <a:r>
                <a:rPr kumimoji="0" lang="en-US" altLang="ko-KR" sz="36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  <a:uLnTx/>
                  <a:uFillTx/>
                  <a:latin typeface="Arial Black" panose="020B0A04020102020204" pitchFamily="34" charset="0"/>
                  <a:ea typeface="HY견고딕" panose="02030600000101010101" pitchFamily="18" charset="-127"/>
                  <a:cs typeface="Aharoni" panose="02010803020104030203" pitchFamily="2" charset="-79"/>
                </a:rPr>
                <a:t> </a:t>
              </a:r>
              <a:r>
                <a:rPr kumimoji="0" lang="en-US" altLang="ko-KR" sz="36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uLnTx/>
                  <a:uFillTx/>
                  <a:latin typeface="Arial Black" panose="020B0A04020102020204" pitchFamily="34" charset="0"/>
                  <a:ea typeface="HY견고딕" panose="02030600000101010101" pitchFamily="18" charset="-127"/>
                  <a:cs typeface="Aharoni" panose="02010803020104030203" pitchFamily="2" charset="-79"/>
                </a:rPr>
                <a:t>DX </a:t>
              </a:r>
              <a:r>
                <a:rPr lang="en-US" altLang="ko-KR" sz="3600" b="1" dirty="0">
                  <a:ln w="9525">
                    <a:solidFill>
                      <a:prstClr val="white"/>
                    </a:solidFill>
                    <a:prstDash val="solid"/>
                  </a:ln>
                  <a:latin typeface="Arial Black" panose="020B0A04020102020204" pitchFamily="34" charset="0"/>
                  <a:ea typeface="HY견고딕" panose="02030600000101010101" pitchFamily="18" charset="-127"/>
                  <a:cs typeface="Aharoni" panose="02010803020104030203" pitchFamily="2" charset="-79"/>
                </a:rPr>
                <a:t>(</a:t>
              </a:r>
              <a:r>
                <a:rPr lang="en-US" altLang="ko-KR" sz="2800" b="1" dirty="0">
                  <a:ln w="9525">
                    <a:solidFill>
                      <a:prstClr val="white"/>
                    </a:solidFill>
                    <a:prstDash val="solid"/>
                  </a:ln>
                  <a:latin typeface="Arial Black" panose="020B0A04020102020204" pitchFamily="34" charset="0"/>
                  <a:ea typeface="HY견고딕" panose="02030600000101010101" pitchFamily="18" charset="-127"/>
                  <a:cs typeface="Aharoni" panose="02010803020104030203" pitchFamily="2" charset="-79"/>
                </a:rPr>
                <a:t>Digital Experience</a:t>
              </a:r>
              <a:r>
                <a:rPr lang="en-US" altLang="ko-KR" sz="3600" b="1" dirty="0">
                  <a:ln w="9525">
                    <a:solidFill>
                      <a:prstClr val="white"/>
                    </a:solidFill>
                    <a:prstDash val="solid"/>
                  </a:ln>
                  <a:latin typeface="Arial Black" panose="020B0A04020102020204" pitchFamily="34" charset="0"/>
                  <a:ea typeface="HY견고딕" panose="02030600000101010101" pitchFamily="18" charset="-127"/>
                  <a:cs typeface="Aharoni" panose="02010803020104030203" pitchFamily="2" charset="-79"/>
                </a:rPr>
                <a:t>) </a:t>
              </a:r>
              <a:r>
                <a:rPr lang="ko-KR" altLang="en-US" sz="4400" b="1" dirty="0">
                  <a:ln w="9525">
                    <a:solidFill>
                      <a:prstClr val="white"/>
                    </a:solidFill>
                    <a:prstDash val="solid"/>
                  </a:ln>
                  <a:latin typeface="Arial Black" panose="020B0A04020102020204" pitchFamily="34" charset="0"/>
                  <a:ea typeface="HY견고딕" panose="02030600000101010101" pitchFamily="18" charset="-127"/>
                  <a:cs typeface="Aharoni" panose="02010803020104030203" pitchFamily="2" charset="-79"/>
                </a:rPr>
                <a:t> </a:t>
              </a:r>
              <a:endParaRPr lang="en-US" altLang="ko-KR" sz="3600" b="1" dirty="0">
                <a:ln w="9525">
                  <a:solidFill>
                    <a:prstClr val="white"/>
                  </a:solidFill>
                  <a:prstDash val="solid"/>
                </a:ln>
                <a:latin typeface="Arial Black" panose="020B0A04020102020204" pitchFamily="34" charset="0"/>
                <a:ea typeface="HY견고딕" panose="02030600000101010101" pitchFamily="18" charset="-127"/>
                <a:cs typeface="Aharoni" panose="02010803020104030203" pitchFamily="2" charset="-79"/>
              </a:endParaRPr>
            </a:p>
            <a:p>
              <a:pPr lvl="0" defTabSz="457200" latinLnBrk="0">
                <a:defRPr/>
              </a:pPr>
              <a:r>
                <a:rPr kumimoji="0" lang="en-US" altLang="ko-KR" sz="3600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uLnTx/>
                  <a:uFillTx/>
                  <a:latin typeface="Arial Black" panose="020B0A04020102020204" pitchFamily="34" charset="0"/>
                  <a:ea typeface="HY견고딕" panose="02030600000101010101" pitchFamily="18" charset="-127"/>
                  <a:cs typeface="Aharoni" panose="02010803020104030203" pitchFamily="2" charset="-79"/>
                </a:rPr>
                <a:t>      - Conference, EXPO</a:t>
              </a:r>
              <a:endParaRPr kumimoji="0" lang="en-US" altLang="ko-KR" sz="3600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uLnTx/>
                <a:uFillTx/>
                <a:latin typeface="Times New Roman" pitchFamily="18" charset="0"/>
                <a:ea typeface="HY견고딕" panose="02030600000101010101" pitchFamily="18" charset="-127"/>
                <a:cs typeface="Times New Roman" pitchFamily="18" charset="0"/>
              </a:endParaRPr>
            </a:p>
          </p:txBody>
        </p:sp>
      </p:grpSp>
      <p:pic>
        <p:nvPicPr>
          <p:cNvPr id="2" name="그림 1">
            <a:extLst>
              <a:ext uri="{FF2B5EF4-FFF2-40B4-BE49-F238E27FC236}">
                <a16:creationId xmlns:a16="http://schemas.microsoft.com/office/drawing/2014/main" id="{3BF06023-7D6A-43A7-9538-8871C899F6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2036" y="6242486"/>
            <a:ext cx="1410496" cy="46178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8A4E70C4-F753-4547-8B3B-6058F0B9F2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5987630" y="-889035"/>
            <a:ext cx="149151" cy="1225959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8AE680C2-F035-40A7-BCE4-DBC47F473ED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8" t="31667" r="57011" b="57936"/>
          <a:stretch/>
        </p:blipFill>
        <p:spPr>
          <a:xfrm>
            <a:off x="3748862" y="6242486"/>
            <a:ext cx="1439768" cy="4852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DBE345-C983-4790-83A3-2E1A540455F2}"/>
              </a:ext>
            </a:extLst>
          </p:cNvPr>
          <p:cNvSpPr txBox="1"/>
          <p:nvPr/>
        </p:nvSpPr>
        <p:spPr>
          <a:xfrm>
            <a:off x="10731012" y="5772452"/>
            <a:ext cx="14198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20180526(Ver.3)</a:t>
            </a:r>
            <a:endParaRPr lang="ko-KR" altLang="en-US" sz="1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686A49-F4A4-4BA4-8B04-7569B0930712}"/>
              </a:ext>
            </a:extLst>
          </p:cNvPr>
          <p:cNvSpPr txBox="1"/>
          <p:nvPr/>
        </p:nvSpPr>
        <p:spPr>
          <a:xfrm>
            <a:off x="3316120" y="4239034"/>
            <a:ext cx="4661308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itchFamily="34" charset="0"/>
              </a:rPr>
              <a:t>2018</a:t>
            </a:r>
            <a:r>
              <a:rPr lang="en-US" altLang="ko-KR" sz="2400" b="0" dirty="0">
                <a:solidFill>
                  <a:srgbClr val="002060"/>
                </a:solidFill>
                <a:effectLst/>
              </a:rPr>
              <a:t>.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YaHei" panose="020B0503020204020204" pitchFamily="34" charset="-122"/>
                <a:cs typeface="Arial" pitchFamily="34" charset="0"/>
              </a:rPr>
              <a:t>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itchFamily="34" charset="0"/>
              </a:rPr>
              <a:t>10</a:t>
            </a:r>
            <a:r>
              <a:rPr lang="en-US" altLang="ko-KR" sz="2400" b="0" dirty="0">
                <a:solidFill>
                  <a:srgbClr val="002060"/>
                </a:solidFill>
                <a:effectLst/>
              </a:rPr>
              <a:t>.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YaHei" panose="020B0503020204020204" pitchFamily="34" charset="-122"/>
                <a:cs typeface="Arial" pitchFamily="34" charset="0"/>
              </a:rPr>
              <a:t>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itchFamily="34" charset="0"/>
              </a:rPr>
              <a:t>30~11</a:t>
            </a:r>
            <a:r>
              <a:rPr lang="en-US" altLang="ko-KR" sz="2400" b="0" dirty="0">
                <a:solidFill>
                  <a:srgbClr val="002060"/>
                </a:solidFill>
                <a:effectLst/>
              </a:rPr>
              <a:t>.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itchFamily="34" charset="0"/>
              </a:rPr>
              <a:t>1 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itchFamily="34" charset="0"/>
              </a:rPr>
              <a:t>더케이호텔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itchFamily="34" charset="0"/>
              </a:rPr>
              <a:t> 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YaHei" panose="020B0503020204020204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620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>
            <a:extLst>
              <a:ext uri="{FF2B5EF4-FFF2-40B4-BE49-F238E27FC236}">
                <a16:creationId xmlns:a16="http://schemas.microsoft.com/office/drawing/2014/main" id="{6A3AAAE3-810B-4F49-BEAA-231F97DBF064}"/>
              </a:ext>
            </a:extLst>
          </p:cNvPr>
          <p:cNvSpPr/>
          <p:nvPr/>
        </p:nvSpPr>
        <p:spPr>
          <a:xfrm>
            <a:off x="481693" y="454624"/>
            <a:ext cx="96099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Ⅰ. 17</a:t>
            </a:r>
            <a:r>
              <a:rPr lang="ko-KR" altLang="en-US" sz="3000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회 한국 콜센터 기술경영 컨퍼런스의</a:t>
            </a:r>
            <a:r>
              <a:rPr lang="en-US" altLang="ko-KR" sz="3000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ko-KR" altLang="en-US" sz="3000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특징</a:t>
            </a:r>
            <a:endParaRPr lang="en-US" altLang="ko-KR" sz="3000" b="1" spc="50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4" name="슬라이드 번호 개체 틀 1"/>
          <p:cNvSpPr txBox="1">
            <a:spLocks/>
          </p:cNvSpPr>
          <p:nvPr/>
        </p:nvSpPr>
        <p:spPr>
          <a:xfrm>
            <a:off x="11230593" y="6307496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1636713" y="1375813"/>
            <a:ext cx="9237027" cy="425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285750" indent="-285750" algn="just" eaLnBrk="1" latinLnBrk="1" hangingPunct="1">
              <a:lnSpc>
                <a:spcPct val="120000"/>
              </a:lnSpc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연차 별로 핵심 이슈들을 </a:t>
            </a:r>
            <a:r>
              <a:rPr lang="en-US" altLang="ko-KR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17</a:t>
            </a:r>
            <a:r>
              <a:rPr lang="ko-KR" altLang="en-US" sz="2000" dirty="0" err="1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회째</a:t>
            </a:r>
            <a:r>
              <a:rPr lang="ko-KR" altLang="en-US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 개최 실적의 전통 콜센터 전문 컨퍼런스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636712" y="2023821"/>
            <a:ext cx="9198927" cy="79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285750" indent="-285750" algn="just" eaLnBrk="1" latinLnBrk="1" hangingPunct="1">
              <a:lnSpc>
                <a:spcPct val="120000"/>
              </a:lnSpc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17</a:t>
            </a:r>
            <a:r>
              <a:rPr lang="ko-KR" altLang="en-US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회 컨퍼런스 주제는 </a:t>
            </a:r>
            <a:r>
              <a:rPr lang="en-US" altLang="ko-KR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‘</a:t>
            </a:r>
            <a:r>
              <a:rPr lang="ko-KR" altLang="en-US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한국</a:t>
            </a:r>
            <a:r>
              <a:rPr lang="en-US" altLang="ko-KR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및 아시아 콜센터 산업의 </a:t>
            </a:r>
            <a:r>
              <a:rPr lang="en-US" altLang="ko-KR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Best DX(Best</a:t>
            </a:r>
            <a:r>
              <a:rPr lang="ko-KR" altLang="en-US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Experience)”, </a:t>
            </a:r>
            <a:r>
              <a:rPr lang="ko-KR" altLang="en-US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관련 </a:t>
            </a:r>
            <a:r>
              <a:rPr lang="en-US" altLang="ko-KR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센터 운영</a:t>
            </a:r>
            <a:r>
              <a:rPr lang="en-US" altLang="ko-KR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기술 등 베스트 사례 발표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1636712" y="2899033"/>
            <a:ext cx="8970327" cy="79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285750" indent="-285750" eaLnBrk="1" latinLnBrk="1" hangingPunct="1">
              <a:lnSpc>
                <a:spcPct val="120000"/>
              </a:lnSpc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금년 행사는 당일</a:t>
            </a:r>
            <a:r>
              <a:rPr lang="en-US" altLang="ko-KR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 동일한 장소에서 개최되는 아시아태평양 콜센터 엑스포</a:t>
            </a:r>
            <a:r>
              <a:rPr lang="en-US" altLang="ko-KR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(APCCAL EXPO 2018) </a:t>
            </a:r>
            <a:r>
              <a:rPr lang="ko-KR" altLang="en-US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무료 참관 </a:t>
            </a:r>
            <a:r>
              <a:rPr lang="en-US" altLang="ko-KR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석 </a:t>
            </a:r>
            <a:r>
              <a:rPr lang="en-US" altLang="ko-KR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조의  효과</a:t>
            </a:r>
            <a:r>
              <a:rPr lang="en-US" altLang="ko-KR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solidFill>
                <a:srgbClr val="000099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1636712" y="4518970"/>
            <a:ext cx="8094963" cy="425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285750" indent="-285750" algn="just" eaLnBrk="1" latinLnBrk="1" hangingPunct="1">
              <a:lnSpc>
                <a:spcPct val="120000"/>
              </a:lnSpc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발표</a:t>
            </a:r>
            <a:r>
              <a:rPr lang="en-US" altLang="ko-KR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전시의 영어</a:t>
            </a:r>
            <a:r>
              <a:rPr lang="en-US" altLang="ko-KR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중국어 통역 지원으로 홍보 효과를 극대화 가능</a:t>
            </a:r>
            <a:endParaRPr lang="ko-KR" altLang="en-US" sz="1600" dirty="0">
              <a:solidFill>
                <a:srgbClr val="000099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1636712" y="5133577"/>
            <a:ext cx="829409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285750" indent="-285750" eaLnBrk="1" latin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스폰서 기업  조기 </a:t>
            </a:r>
            <a:r>
              <a:rPr lang="ko-KR" altLang="en-US" sz="2000" dirty="0" err="1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등록시</a:t>
            </a:r>
            <a:r>
              <a:rPr lang="en-US" altLang="ko-KR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(Early-bird)</a:t>
            </a:r>
            <a:r>
              <a:rPr lang="ko-KR" altLang="en-US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  후원 비용 절감                                              </a:t>
            </a:r>
            <a:r>
              <a:rPr lang="en-US" altLang="ko-KR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    [2018. </a:t>
            </a:r>
            <a:r>
              <a:rPr lang="en-US" altLang="ko-KR" sz="2000" dirty="0" smtClean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7/30 </a:t>
            </a:r>
            <a:r>
              <a:rPr lang="ko-KR" altLang="en-US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신청</a:t>
            </a:r>
            <a:r>
              <a:rPr lang="en-US" altLang="ko-KR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, 15%</a:t>
            </a:r>
            <a:r>
              <a:rPr lang="en-US" altLang="ko-KR" sz="2000" dirty="0">
                <a:solidFill>
                  <a:srgbClr val="0066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↓</a:t>
            </a:r>
            <a:r>
              <a:rPr lang="en-US" altLang="ko-KR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], [2018. 8/30 </a:t>
            </a:r>
            <a:r>
              <a:rPr lang="ko-KR" altLang="en-US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신청</a:t>
            </a:r>
            <a:r>
              <a:rPr lang="en-US" altLang="ko-KR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, 10%</a:t>
            </a:r>
            <a:r>
              <a:rPr lang="en-US" altLang="ko-KR" sz="2000" dirty="0">
                <a:solidFill>
                  <a:srgbClr val="0066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↓</a:t>
            </a:r>
            <a:r>
              <a:rPr lang="en-US" altLang="ko-KR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endParaRPr lang="ko-KR" altLang="en-US" sz="1600" dirty="0">
              <a:solidFill>
                <a:srgbClr val="0066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1636712" y="3826981"/>
            <a:ext cx="8365861" cy="425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285750" indent="-285750" algn="just" eaLnBrk="1" latinLnBrk="1" hangingPunct="1">
              <a:lnSpc>
                <a:spcPct val="120000"/>
              </a:lnSpc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콜센터 관련 유일한 정부 표창 행사 </a:t>
            </a:r>
            <a:r>
              <a:rPr lang="en-US" altLang="ko-KR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산업통상자원부 장관 표창</a:t>
            </a:r>
            <a:r>
              <a:rPr lang="en-US" altLang="ko-KR" sz="2000" dirty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solidFill>
                <a:srgbClr val="0066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0DE06028-DFA0-4A22-AC08-42A1F7F16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670" y="1016537"/>
            <a:ext cx="12192000" cy="14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751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>
            <a:extLst>
              <a:ext uri="{FF2B5EF4-FFF2-40B4-BE49-F238E27FC236}">
                <a16:creationId xmlns:a16="http://schemas.microsoft.com/office/drawing/2014/main" id="{6A3AAAE3-810B-4F49-BEAA-231F97DBF064}"/>
              </a:ext>
            </a:extLst>
          </p:cNvPr>
          <p:cNvSpPr/>
          <p:nvPr/>
        </p:nvSpPr>
        <p:spPr>
          <a:xfrm>
            <a:off x="481693" y="454624"/>
            <a:ext cx="96099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Ⅰ. 17</a:t>
            </a:r>
            <a:r>
              <a:rPr lang="ko-KR" altLang="en-US" sz="3000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회 한국 콜센터 기술경영 컨퍼런스의</a:t>
            </a:r>
            <a:r>
              <a:rPr lang="en-US" altLang="ko-KR" sz="3000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ko-KR" altLang="en-US" sz="3000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특징</a:t>
            </a:r>
            <a:endParaRPr lang="en-US" altLang="ko-KR" sz="3000" b="1" spc="50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4" name="슬라이드 번호 개체 틀 1"/>
          <p:cNvSpPr txBox="1">
            <a:spLocks/>
          </p:cNvSpPr>
          <p:nvPr/>
        </p:nvSpPr>
        <p:spPr>
          <a:xfrm>
            <a:off x="11230593" y="6307496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787083" y="2179723"/>
            <a:ext cx="6912927" cy="3318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285750" indent="-285750" algn="just" eaLnBrk="1" latinLnBrk="1" hangingPunct="1">
              <a:lnSpc>
                <a:spcPct val="120000"/>
              </a:lnSpc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사단법인 한국 콜센터 산업협회는 </a:t>
            </a:r>
            <a:r>
              <a:rPr lang="en-US" altLang="ko-KR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2018</a:t>
            </a:r>
            <a:r>
              <a:rPr lang="ko-KR" altLang="en-US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18</a:t>
            </a:r>
            <a:r>
              <a:rPr lang="ko-KR" altLang="en-US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일자로 산업통상자원부 산하 사단법인으로 정식 허가 </a:t>
            </a:r>
            <a:endParaRPr lang="en-US" altLang="ko-KR" sz="2000" dirty="0">
              <a:solidFill>
                <a:srgbClr val="000099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20000"/>
              </a:lnSpc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20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콜센터 관련 사업계의 오랜 숙원인 사단법인 발족으로 콜센터 산업의 발전을 위해 본격적 대외단체 활동 가능  </a:t>
            </a:r>
            <a:r>
              <a:rPr lang="en-US" altLang="ko-KR" sz="20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– 45</a:t>
            </a:r>
            <a:r>
              <a:rPr lang="ko-KR" altLang="en-US" sz="20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만명의 관련 종사자를 위한 콜센터 </a:t>
            </a:r>
            <a:r>
              <a:rPr lang="ko-KR" altLang="en-US" sz="2000" dirty="0" err="1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발전법</a:t>
            </a:r>
            <a:r>
              <a:rPr lang="ko-KR" altLang="en-US" sz="20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건의</a:t>
            </a:r>
            <a:r>
              <a:rPr lang="en-US" altLang="ko-KR" sz="20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,      – </a:t>
            </a:r>
            <a:r>
              <a:rPr lang="ko-KR" altLang="en-US" sz="20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콜센터 관련 정부</a:t>
            </a:r>
            <a:r>
              <a:rPr lang="en-US" altLang="ko-KR" sz="20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20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지자체 지원 가능</a:t>
            </a:r>
            <a:endParaRPr lang="en-US" altLang="ko-KR" sz="20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285750" indent="-285750" algn="just" eaLnBrk="1" latinLnBrk="1" hangingPunct="1">
              <a:lnSpc>
                <a:spcPct val="120000"/>
              </a:lnSpc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금후 콜센터 관련 실태조사</a:t>
            </a:r>
            <a:r>
              <a:rPr lang="en-US" altLang="ko-KR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0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개선방안 등  콜센터 발전을 위한 연구조사활동을 정기적으로 실행 예정 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0DE06028-DFA0-4A22-AC08-42A1F7F16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670" y="1016537"/>
            <a:ext cx="12192000" cy="1463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78FA58-7D0A-4119-BA81-916D806719C2}"/>
              </a:ext>
            </a:extLst>
          </p:cNvPr>
          <p:cNvSpPr txBox="1"/>
          <p:nvPr/>
        </p:nvSpPr>
        <p:spPr>
          <a:xfrm>
            <a:off x="678180" y="1470660"/>
            <a:ext cx="5314275" cy="461665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 (</a:t>
            </a:r>
            <a:r>
              <a:rPr lang="ko-KR" altLang="en-US" sz="2400" b="1" dirty="0"/>
              <a:t>사</a:t>
            </a:r>
            <a:r>
              <a:rPr lang="en-US" altLang="ko-KR" sz="2400" b="1" dirty="0"/>
              <a:t>) </a:t>
            </a:r>
            <a:r>
              <a:rPr lang="ko-KR" altLang="en-US" sz="2400" b="1" dirty="0"/>
              <a:t>한국 콜센터 산업협회  발족 안내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FA6A7B3-5F33-4E7F-AFF1-4EEF76B62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0716" y="1647038"/>
            <a:ext cx="2994125" cy="421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449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>
            <a:extLst>
              <a:ext uri="{FF2B5EF4-FFF2-40B4-BE49-F238E27FC236}">
                <a16:creationId xmlns:a16="http://schemas.microsoft.com/office/drawing/2014/main" id="{6A3AAAE3-810B-4F49-BEAA-231F97DBF064}"/>
              </a:ext>
            </a:extLst>
          </p:cNvPr>
          <p:cNvSpPr/>
          <p:nvPr/>
        </p:nvSpPr>
        <p:spPr>
          <a:xfrm>
            <a:off x="481693" y="454624"/>
            <a:ext cx="9609957" cy="5539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3000" b="1" spc="50" dirty="0">
                <a:ln w="11430"/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참고</a:t>
            </a:r>
            <a:r>
              <a:rPr lang="en-US" altLang="ko-KR" sz="3000" b="1" spc="50" dirty="0">
                <a:ln w="11430"/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. </a:t>
            </a:r>
            <a:r>
              <a:rPr lang="ko-KR" altLang="en-US" sz="3000" b="1" spc="50" dirty="0">
                <a:ln w="11430"/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아시아태평양 콜센터 엑스포</a:t>
            </a:r>
            <a:r>
              <a:rPr lang="en-US" altLang="ko-KR" sz="2000" b="1" spc="50" dirty="0">
                <a:ln w="11430"/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(APCCAL EXPO SEOUL2018)</a:t>
            </a:r>
            <a:endParaRPr lang="en-US" altLang="ko-KR" sz="3000" b="1" spc="50" dirty="0">
              <a:ln w="11430"/>
              <a:solidFill>
                <a:srgbClr val="002060"/>
              </a:solidFill>
              <a:latin typeface="Times New Roman" pitchFamily="18" charset="0"/>
              <a:ea typeface="Microsoft YaHei" panose="020B0503020204020204" pitchFamily="34" charset="-122"/>
              <a:cs typeface="Times New Roman" pitchFamily="18" charset="0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7DBE1505-E89A-431C-8F49-336D17D26EEC}"/>
              </a:ext>
            </a:extLst>
          </p:cNvPr>
          <p:cNvGrpSpPr/>
          <p:nvPr/>
        </p:nvGrpSpPr>
        <p:grpSpPr>
          <a:xfrm>
            <a:off x="510785" y="5120891"/>
            <a:ext cx="10958347" cy="842427"/>
            <a:chOff x="412750" y="4997391"/>
            <a:chExt cx="12303527" cy="717609"/>
          </a:xfrm>
        </p:grpSpPr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CAF2A646-8A11-4C1F-BDB4-710C989DBF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8057" t="33715" r="7693" b="23291"/>
            <a:stretch/>
          </p:blipFill>
          <p:spPr>
            <a:xfrm>
              <a:off x="412750" y="4997391"/>
              <a:ext cx="1124962" cy="717609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56D6E010-EE1F-45BD-AA60-2834EA48B1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8057" t="33715" r="7693" b="23291"/>
            <a:stretch/>
          </p:blipFill>
          <p:spPr>
            <a:xfrm>
              <a:off x="1537712" y="4997391"/>
              <a:ext cx="1124962" cy="717609"/>
            </a:xfrm>
            <a:prstGeom prst="rect">
              <a:avLst/>
            </a:prstGeom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BFC6609C-4FB1-40FD-ABA8-DA522A9595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8057" t="33715" r="7693" b="23291"/>
            <a:stretch/>
          </p:blipFill>
          <p:spPr>
            <a:xfrm>
              <a:off x="2652273" y="4997391"/>
              <a:ext cx="1124962" cy="717609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3472D55B-D634-4952-96ED-DBB8BBAF35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8057" t="33715" r="7693" b="23291"/>
            <a:stretch/>
          </p:blipFill>
          <p:spPr>
            <a:xfrm>
              <a:off x="3770885" y="4997391"/>
              <a:ext cx="1124962" cy="717609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F82B7D75-8851-457F-928F-A8A33953D7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8057" t="33715" r="7693" b="23291"/>
            <a:stretch/>
          </p:blipFill>
          <p:spPr>
            <a:xfrm>
              <a:off x="4891796" y="4997391"/>
              <a:ext cx="1124962" cy="717609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19608485-00A9-428C-B109-EA59567F12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8057" t="33715" r="7693" b="23291"/>
            <a:stretch/>
          </p:blipFill>
          <p:spPr>
            <a:xfrm>
              <a:off x="6016758" y="4997391"/>
              <a:ext cx="1124962" cy="717609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E29BB438-22CD-4B93-8628-F57EDBBC41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8057" t="33715" r="7693" b="23291"/>
            <a:stretch/>
          </p:blipFill>
          <p:spPr>
            <a:xfrm>
              <a:off x="7131319" y="4997391"/>
              <a:ext cx="1124962" cy="717609"/>
            </a:xfrm>
            <a:prstGeom prst="rect">
              <a:avLst/>
            </a:prstGeom>
          </p:spPr>
        </p:pic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381234DB-71B5-474D-980F-B69AB0E4F5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8057" t="33715" r="7693" b="23291"/>
            <a:stretch/>
          </p:blipFill>
          <p:spPr>
            <a:xfrm>
              <a:off x="8249931" y="4997391"/>
              <a:ext cx="1124962" cy="717609"/>
            </a:xfrm>
            <a:prstGeom prst="rect">
              <a:avLst/>
            </a:prstGeom>
          </p:spPr>
        </p:pic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560FC844-D5CD-4D0C-8993-180B12FEC7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8057" t="33715" r="7693" b="23291"/>
            <a:stretch/>
          </p:blipFill>
          <p:spPr>
            <a:xfrm>
              <a:off x="9358142" y="4997391"/>
              <a:ext cx="1124962" cy="717609"/>
            </a:xfrm>
            <a:prstGeom prst="rect">
              <a:avLst/>
            </a:prstGeom>
          </p:spPr>
        </p:pic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0DCA2903-C63E-4547-BFF9-73F01BE792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8057" t="33715" r="7693" b="23291"/>
            <a:stretch/>
          </p:blipFill>
          <p:spPr>
            <a:xfrm>
              <a:off x="10472703" y="4997391"/>
              <a:ext cx="1124962" cy="717609"/>
            </a:xfrm>
            <a:prstGeom prst="rect">
              <a:avLst/>
            </a:prstGeom>
          </p:spPr>
        </p:pic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FB93C19-99B6-41CE-85C9-5675E742B3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8057" t="33715" r="7693" b="23291"/>
            <a:stretch/>
          </p:blipFill>
          <p:spPr>
            <a:xfrm>
              <a:off x="11591315" y="4997391"/>
              <a:ext cx="1124962" cy="717609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475B59A-2C40-4495-9F97-EDCD98EABF74}"/>
              </a:ext>
            </a:extLst>
          </p:cNvPr>
          <p:cNvSpPr txBox="1"/>
          <p:nvPr/>
        </p:nvSpPr>
        <p:spPr>
          <a:xfrm>
            <a:off x="689637" y="4624662"/>
            <a:ext cx="1081272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0000CC"/>
                </a:solidFill>
              </a:rPr>
              <a:t>   1</a:t>
            </a:r>
            <a:r>
              <a:rPr lang="en-US" altLang="ko-KR" b="1" baseline="30000" dirty="0">
                <a:solidFill>
                  <a:srgbClr val="0000CC"/>
                </a:solidFill>
              </a:rPr>
              <a:t>st                    </a:t>
            </a:r>
            <a:r>
              <a:rPr lang="en-US" altLang="ko-KR" b="1" dirty="0">
                <a:solidFill>
                  <a:srgbClr val="0000CC"/>
                </a:solidFill>
              </a:rPr>
              <a:t>2</a:t>
            </a:r>
            <a:r>
              <a:rPr lang="en-US" altLang="ko-KR" b="1" baseline="30000" dirty="0">
                <a:solidFill>
                  <a:srgbClr val="0000CC"/>
                </a:solidFill>
              </a:rPr>
              <a:t>nd                  </a:t>
            </a:r>
            <a:r>
              <a:rPr lang="en-US" altLang="ko-KR" b="1" dirty="0">
                <a:solidFill>
                  <a:srgbClr val="0000CC"/>
                </a:solidFill>
              </a:rPr>
              <a:t>3</a:t>
            </a:r>
            <a:r>
              <a:rPr lang="en-US" altLang="ko-KR" b="1" baseline="30000" dirty="0">
                <a:solidFill>
                  <a:srgbClr val="0000CC"/>
                </a:solidFill>
              </a:rPr>
              <a:t>rd                    </a:t>
            </a:r>
            <a:r>
              <a:rPr lang="en-US" altLang="ko-KR" b="1" dirty="0">
                <a:solidFill>
                  <a:srgbClr val="0000CC"/>
                </a:solidFill>
              </a:rPr>
              <a:t>4</a:t>
            </a:r>
            <a:r>
              <a:rPr lang="en-US" altLang="ko-KR" b="1" baseline="30000" dirty="0">
                <a:solidFill>
                  <a:srgbClr val="0000CC"/>
                </a:solidFill>
              </a:rPr>
              <a:t>th                    </a:t>
            </a:r>
            <a:r>
              <a:rPr lang="en-US" altLang="ko-KR" b="1" dirty="0">
                <a:solidFill>
                  <a:srgbClr val="0000CC"/>
                </a:solidFill>
              </a:rPr>
              <a:t>5</a:t>
            </a:r>
            <a:r>
              <a:rPr lang="en-US" altLang="ko-KR" b="1" baseline="30000" dirty="0">
                <a:solidFill>
                  <a:srgbClr val="0000CC"/>
                </a:solidFill>
              </a:rPr>
              <a:t>th                    </a:t>
            </a:r>
            <a:r>
              <a:rPr lang="en-US" altLang="ko-KR" b="1" dirty="0">
                <a:solidFill>
                  <a:srgbClr val="0000CC"/>
                </a:solidFill>
              </a:rPr>
              <a:t>6</a:t>
            </a:r>
            <a:r>
              <a:rPr lang="en-US" altLang="ko-KR" b="1" baseline="30000" dirty="0">
                <a:solidFill>
                  <a:srgbClr val="0000CC"/>
                </a:solidFill>
              </a:rPr>
              <a:t>th                 </a:t>
            </a:r>
            <a:r>
              <a:rPr lang="en-US" altLang="ko-KR" b="1" dirty="0">
                <a:solidFill>
                  <a:srgbClr val="0000CC"/>
                </a:solidFill>
              </a:rPr>
              <a:t>7</a:t>
            </a:r>
            <a:r>
              <a:rPr lang="en-US" altLang="ko-KR" b="1" baseline="30000" dirty="0">
                <a:solidFill>
                  <a:srgbClr val="0000CC"/>
                </a:solidFill>
              </a:rPr>
              <a:t>th                    </a:t>
            </a:r>
            <a:r>
              <a:rPr lang="en-US" altLang="ko-KR" b="1" dirty="0">
                <a:solidFill>
                  <a:srgbClr val="0000CC"/>
                </a:solidFill>
              </a:rPr>
              <a:t>8</a:t>
            </a:r>
            <a:r>
              <a:rPr lang="en-US" altLang="ko-KR" b="1" baseline="30000" dirty="0">
                <a:solidFill>
                  <a:srgbClr val="0000CC"/>
                </a:solidFill>
              </a:rPr>
              <a:t>th                    </a:t>
            </a:r>
            <a:r>
              <a:rPr lang="en-US" altLang="ko-KR" b="1" dirty="0">
                <a:solidFill>
                  <a:srgbClr val="0000CC"/>
                </a:solidFill>
              </a:rPr>
              <a:t>9</a:t>
            </a:r>
            <a:r>
              <a:rPr lang="en-US" altLang="ko-KR" b="1" baseline="30000" dirty="0">
                <a:solidFill>
                  <a:srgbClr val="0000CC"/>
                </a:solidFill>
              </a:rPr>
              <a:t>th                   </a:t>
            </a:r>
            <a:r>
              <a:rPr lang="en-US" altLang="ko-KR" b="1" dirty="0">
                <a:solidFill>
                  <a:srgbClr val="0000CC"/>
                </a:solidFill>
              </a:rPr>
              <a:t>10</a:t>
            </a:r>
            <a:r>
              <a:rPr lang="en-US" altLang="ko-KR" b="1" baseline="30000" dirty="0">
                <a:solidFill>
                  <a:srgbClr val="0000CC"/>
                </a:solidFill>
              </a:rPr>
              <a:t>th             </a:t>
            </a:r>
            <a:r>
              <a:rPr lang="en-US" altLang="ko-KR" b="1" dirty="0">
                <a:solidFill>
                  <a:srgbClr val="C00000"/>
                </a:solidFill>
              </a:rPr>
              <a:t>11</a:t>
            </a:r>
            <a:r>
              <a:rPr lang="en-US" altLang="ko-KR" b="1" baseline="30000" dirty="0">
                <a:solidFill>
                  <a:srgbClr val="C00000"/>
                </a:solidFill>
              </a:rPr>
              <a:t>th</a:t>
            </a:r>
            <a:r>
              <a:rPr lang="en-US" altLang="ko-KR" baseline="30000" dirty="0"/>
              <a:t>       </a:t>
            </a:r>
            <a:endParaRPr lang="en-US" altLang="ko-KR" dirty="0"/>
          </a:p>
          <a:p>
            <a:r>
              <a:rPr lang="en-US" altLang="ko-KR" sz="1600" dirty="0"/>
              <a:t>   2008            2009           2010             2011            2012           2013          2014            2015            2016            2017         </a:t>
            </a:r>
            <a:r>
              <a:rPr lang="en-US" altLang="ko-KR" sz="1600" b="1" dirty="0">
                <a:solidFill>
                  <a:srgbClr val="C00000"/>
                </a:solidFill>
              </a:rPr>
              <a:t>2018</a:t>
            </a:r>
          </a:p>
          <a:p>
            <a:r>
              <a:rPr lang="en-US" altLang="ko-KR" sz="1600" dirty="0"/>
              <a:t> Beijing     </a:t>
            </a:r>
            <a:r>
              <a:rPr lang="en-US" altLang="ko-KR" sz="1400" dirty="0"/>
              <a:t>Kuala Lumpur </a:t>
            </a:r>
            <a:r>
              <a:rPr lang="en-US" altLang="ko-KR" sz="1600" baseline="30000" dirty="0"/>
              <a:t>  </a:t>
            </a:r>
            <a:r>
              <a:rPr lang="en-US" altLang="ko-KR" sz="1600" dirty="0"/>
              <a:t>Bali</a:t>
            </a:r>
            <a:r>
              <a:rPr lang="en-US" altLang="ko-KR" sz="1600" baseline="30000" dirty="0"/>
              <a:t>             </a:t>
            </a:r>
            <a:r>
              <a:rPr lang="en-US" altLang="ko-KR" sz="1600" dirty="0"/>
              <a:t>Hongkong  Manila        Seoul         Beijing    Singapore </a:t>
            </a:r>
            <a:r>
              <a:rPr lang="en-US" altLang="ko-KR" sz="1600" baseline="30000" dirty="0"/>
              <a:t>   </a:t>
            </a:r>
            <a:r>
              <a:rPr lang="en-US" altLang="ko-KR" sz="1600" dirty="0" err="1"/>
              <a:t>HongKong</a:t>
            </a:r>
            <a:r>
              <a:rPr lang="en-US" altLang="ko-KR" sz="1600" dirty="0"/>
              <a:t>  Bangkok</a:t>
            </a:r>
            <a:r>
              <a:rPr lang="en-US" altLang="ko-KR" sz="1600" baseline="30000" dirty="0"/>
              <a:t>     </a:t>
            </a:r>
            <a:r>
              <a:rPr lang="en-US" altLang="ko-KR" sz="1600" b="1" dirty="0">
                <a:solidFill>
                  <a:srgbClr val="C00000"/>
                </a:solidFill>
              </a:rPr>
              <a:t>Seoul</a:t>
            </a:r>
            <a:r>
              <a:rPr lang="en-US" altLang="ko-KR" b="1" baseline="30000" dirty="0"/>
              <a:t>  </a:t>
            </a:r>
            <a:r>
              <a:rPr lang="en-US" altLang="ko-KR" baseline="30000" dirty="0"/>
              <a:t>                                                                                                                                                                     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D8DB061-5164-47EC-AC66-9F0D6BAAD3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063657"/>
            <a:ext cx="12192000" cy="145504"/>
          </a:xfrm>
          <a:prstGeom prst="rect">
            <a:avLst/>
          </a:prstGeom>
        </p:spPr>
      </p:pic>
      <p:sp>
        <p:nvSpPr>
          <p:cNvPr id="25" name="Rectangle 7">
            <a:extLst>
              <a:ext uri="{FF2B5EF4-FFF2-40B4-BE49-F238E27FC236}">
                <a16:creationId xmlns:a16="http://schemas.microsoft.com/office/drawing/2014/main" id="{24E1074F-8E5B-4578-A975-75550438D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920" y="1131323"/>
            <a:ext cx="10333170" cy="34163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>
              <a:buSzPct val="140000"/>
              <a:buFontTx/>
              <a:buBlip>
                <a:blip r:embed="rId5"/>
              </a:buBlip>
              <a:defRPr/>
            </a:pP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eaLnBrk="1" latinLnBrk="1" hangingPunct="1">
              <a:buSzPct val="140000"/>
              <a:buFontTx/>
              <a:buBlip>
                <a:blip r:embed="rId5"/>
              </a:buBlip>
              <a:defRPr/>
            </a:pPr>
            <a:r>
              <a:rPr lang="en-US" altLang="ko-KR" sz="2000" b="1" dirty="0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APCCAL</a:t>
            </a:r>
            <a:r>
              <a:rPr lang="en-US" altLang="ko-KR" b="1" dirty="0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(Asia Pacific </a:t>
            </a:r>
            <a:r>
              <a:rPr lang="en-US" altLang="ko-KR" sz="20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CallCenter</a:t>
            </a:r>
            <a:r>
              <a:rPr lang="en-US" altLang="ko-KR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Association Leaders)  </a:t>
            </a:r>
          </a:p>
          <a:p>
            <a:pPr eaLnBrk="1" latinLnBrk="1" hangingPunct="1">
              <a:buSzPct val="140000"/>
              <a:defRPr/>
            </a:pPr>
            <a:r>
              <a:rPr lang="en-US" altLang="ko-KR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</a:t>
            </a: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아시아 태평양 지역 국가들을 대표하는 각국의 고객센터</a:t>
            </a:r>
            <a:r>
              <a:rPr lang="en-US" altLang="ko-KR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6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콜센터</a:t>
            </a:r>
            <a:r>
              <a:rPr lang="en-US" altLang="ko-KR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16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컨택센터</a:t>
            </a:r>
            <a:r>
              <a:rPr lang="en-US" altLang="ko-KR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16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텔레마케팅</a:t>
            </a:r>
            <a:r>
              <a:rPr lang="en-US" altLang="ko-KR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  <a:p>
            <a:pPr eaLnBrk="1" latinLnBrk="1" hangingPunct="1">
              <a:buSzPct val="140000"/>
              <a:defRPr/>
            </a:pP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협회 단체장들의 협의회 </a:t>
            </a:r>
            <a:r>
              <a:rPr lang="en-US" altLang="ko-KR" sz="1600" dirty="0">
                <a:solidFill>
                  <a:schemeClr val="accent6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(* </a:t>
            </a:r>
            <a:r>
              <a:rPr lang="ko-KR" altLang="en-US" sz="1600" dirty="0">
                <a:solidFill>
                  <a:schemeClr val="accent6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한국고객센터산업연구소의</a:t>
            </a:r>
            <a:r>
              <a:rPr lang="en-US" altLang="ko-KR" sz="1600" dirty="0">
                <a:solidFill>
                  <a:schemeClr val="accent6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600" dirty="0">
                <a:solidFill>
                  <a:schemeClr val="accent6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정기주</a:t>
            </a:r>
            <a:r>
              <a:rPr lang="en-US" altLang="ko-KR" sz="1600" dirty="0">
                <a:solidFill>
                  <a:schemeClr val="accent6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600" dirty="0">
                <a:solidFill>
                  <a:schemeClr val="accent6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소장이</a:t>
            </a:r>
            <a:r>
              <a:rPr lang="en-US" altLang="ko-KR" sz="1600" dirty="0">
                <a:solidFill>
                  <a:schemeClr val="accent6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600" dirty="0">
                <a:solidFill>
                  <a:schemeClr val="accent6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한국대표로</a:t>
            </a:r>
            <a:r>
              <a:rPr lang="en-US" altLang="ko-KR" sz="1600" dirty="0">
                <a:solidFill>
                  <a:schemeClr val="accent6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600" dirty="0">
                <a:solidFill>
                  <a:schemeClr val="accent6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z="1600" dirty="0">
                <a:solidFill>
                  <a:schemeClr val="accent6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  <a:p>
            <a:pPr eaLnBrk="1" latinLnBrk="1" hangingPunct="1">
              <a:buSzPct val="140000"/>
              <a:defRPr/>
            </a:pPr>
            <a:endParaRPr lang="en-US" altLang="ko-KR" sz="1600" dirty="0">
              <a:solidFill>
                <a:schemeClr val="accent6">
                  <a:lumMod val="50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eaLnBrk="1" latinLnBrk="1" hangingPunct="1">
              <a:buSzPct val="140000"/>
              <a:buFontTx/>
              <a:buBlip>
                <a:blip r:embed="rId5"/>
              </a:buBlip>
              <a:defRPr/>
            </a:pPr>
            <a:r>
              <a:rPr lang="en-US" altLang="ko-KR" sz="20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0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창립 목적</a:t>
            </a:r>
            <a:r>
              <a:rPr lang="ko-KR" altLang="en-US" sz="16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en-US" altLang="ko-KR" sz="16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eaLnBrk="1" latinLnBrk="1" hangingPunct="1">
              <a:buSzPct val="140000"/>
              <a:defRPr/>
            </a:pPr>
            <a:r>
              <a:rPr lang="en-US" altLang="ko-KR" sz="16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</a:t>
            </a: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아시아 각국의 콜센터 관련 산업정보 공유와</a:t>
            </a:r>
            <a:r>
              <a:rPr lang="en-US" altLang="ko-KR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실제적 교류를 통해</a:t>
            </a:r>
            <a:r>
              <a:rPr lang="en-US" altLang="ko-KR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회원국의</a:t>
            </a:r>
            <a:r>
              <a:rPr lang="en-US" altLang="ko-KR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6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콜센터</a:t>
            </a:r>
            <a:r>
              <a:rPr lang="en-US" altLang="ko-KR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</a:t>
            </a:r>
            <a:r>
              <a:rPr lang="en-US" altLang="ko-KR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상호발전</a:t>
            </a:r>
            <a:r>
              <a:rPr lang="en-US" altLang="ko-KR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도모</a:t>
            </a:r>
            <a:r>
              <a:rPr lang="en-US" altLang="ko-KR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  <a:p>
            <a:pPr eaLnBrk="1" latinLnBrk="1" hangingPunct="1">
              <a:buSzPct val="140000"/>
              <a:defRPr/>
            </a:pPr>
            <a:endParaRPr lang="en-US" altLang="ko-KR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eaLnBrk="1" latinLnBrk="1" hangingPunct="1">
              <a:buSzPct val="140000"/>
              <a:buFontTx/>
              <a:buBlip>
                <a:blip r:embed="rId5"/>
              </a:buBlip>
              <a:defRPr/>
            </a:pPr>
            <a:r>
              <a:rPr lang="en-US" altLang="ko-KR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0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APCCAL  EXPO </a:t>
            </a:r>
          </a:p>
          <a:p>
            <a:pPr eaLnBrk="1" latinLnBrk="1" hangingPunct="1">
              <a:buSzPct val="140000"/>
              <a:defRPr/>
            </a:pPr>
            <a:r>
              <a:rPr lang="en-US" altLang="ko-KR" sz="20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</a:t>
            </a:r>
            <a:r>
              <a:rPr lang="en-US" altLang="ko-KR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‘2008 </a:t>
            </a: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베이징 </a:t>
            </a:r>
            <a:r>
              <a:rPr lang="en-US" altLang="ko-KR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EXPO’</a:t>
            </a: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가</a:t>
            </a:r>
            <a:r>
              <a:rPr lang="en-US" altLang="ko-KR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최초이며</a:t>
            </a:r>
            <a:r>
              <a:rPr lang="en-US" altLang="ko-KR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연</a:t>
            </a:r>
            <a:r>
              <a:rPr lang="en-US" altLang="ko-KR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회 공개유치경쟁을 통해 개최국을 결정함</a:t>
            </a:r>
            <a:r>
              <a:rPr lang="en-US" altLang="ko-KR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</a:p>
          <a:p>
            <a:pPr eaLnBrk="1" latinLnBrk="1" hangingPunct="1">
              <a:buSzPct val="140000"/>
              <a:defRPr/>
            </a:pP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매회 각국 </a:t>
            </a:r>
            <a:r>
              <a:rPr lang="en-US" altLang="ko-KR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200~300</a:t>
            </a: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여명의 해외 참석자 상호교류</a:t>
            </a:r>
            <a:endParaRPr lang="en-US" altLang="ko-KR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eaLnBrk="1" latinLnBrk="1" hangingPunct="1">
              <a:buSzPct val="140000"/>
              <a:defRPr/>
            </a:pPr>
            <a:r>
              <a:rPr lang="en-US" altLang="ko-KR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</a:t>
            </a: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금년도 </a:t>
            </a:r>
            <a:r>
              <a:rPr lang="en-US" altLang="ko-KR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2018</a:t>
            </a: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년은 한국 서울에서 개최 </a:t>
            </a:r>
            <a:r>
              <a:rPr lang="en-US" altLang="ko-KR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(11</a:t>
            </a:r>
            <a:r>
              <a:rPr lang="ko-KR" altLang="en-US" sz="16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회째</a:t>
            </a:r>
            <a:r>
              <a:rPr lang="en-US" altLang="ko-KR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2" name="슬라이드 번호 개체 틀 1">
            <a:extLst>
              <a:ext uri="{FF2B5EF4-FFF2-40B4-BE49-F238E27FC236}">
                <a16:creationId xmlns:a16="http://schemas.microsoft.com/office/drawing/2014/main" id="{40AB1605-05A0-4ECD-B432-E2131F9637D6}"/>
              </a:ext>
            </a:extLst>
          </p:cNvPr>
          <p:cNvSpPr txBox="1">
            <a:spLocks/>
          </p:cNvSpPr>
          <p:nvPr/>
        </p:nvSpPr>
        <p:spPr>
          <a:xfrm>
            <a:off x="11230593" y="6307496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0814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>
            <a:extLst>
              <a:ext uri="{FF2B5EF4-FFF2-40B4-BE49-F238E27FC236}">
                <a16:creationId xmlns:a16="http://schemas.microsoft.com/office/drawing/2014/main" id="{6A3AAAE3-810B-4F49-BEAA-231F97DBF064}"/>
              </a:ext>
            </a:extLst>
          </p:cNvPr>
          <p:cNvSpPr/>
          <p:nvPr/>
        </p:nvSpPr>
        <p:spPr>
          <a:xfrm>
            <a:off x="481693" y="454624"/>
            <a:ext cx="96099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Ⅱ. </a:t>
            </a:r>
            <a:r>
              <a:rPr lang="ko-KR" altLang="en-US" sz="3000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한국 콜센터 기술경영 컨퍼런스 </a:t>
            </a:r>
            <a:r>
              <a:rPr lang="ko-KR" altLang="en-US" sz="3000" b="1" spc="50" dirty="0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본행사</a:t>
            </a:r>
            <a:endParaRPr lang="en-US" altLang="ko-KR" sz="3000" b="1" spc="50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4" name="슬라이드 번호 개체 틀 1"/>
          <p:cNvSpPr txBox="1">
            <a:spLocks/>
          </p:cNvSpPr>
          <p:nvPr/>
        </p:nvSpPr>
        <p:spPr>
          <a:xfrm>
            <a:off x="11230593" y="6307496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5</a:t>
            </a:r>
            <a:endParaRPr lang="ko-KR" altLang="en-US" dirty="0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980878" y="1228725"/>
            <a:ext cx="7023013" cy="46063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>
              <a:lnSpc>
                <a:spcPts val="3200"/>
              </a:lnSpc>
              <a:buSzPct val="140000"/>
              <a:buFontTx/>
              <a:buBlip>
                <a:blip r:embed="rId2"/>
              </a:buBlip>
              <a:defRPr/>
            </a:pP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일시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2018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 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30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화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)   08:30 ~ 18:00</a:t>
            </a:r>
            <a:r>
              <a:rPr lang="ko-KR" altLang="en-US" sz="16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6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  <a:p>
            <a:pPr eaLnBrk="1" latinLnBrk="1" hangingPunct="1">
              <a:lnSpc>
                <a:spcPts val="3200"/>
              </a:lnSpc>
              <a:buSzPct val="140000"/>
              <a:buFontTx/>
              <a:buBlip>
                <a:blip r:embed="rId2"/>
              </a:buBlip>
              <a:defRPr/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장소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서울 양재동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The-K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호텔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eaLnBrk="1" latinLnBrk="1" hangingPunct="1">
              <a:lnSpc>
                <a:spcPts val="3200"/>
              </a:lnSpc>
              <a:buSzPct val="140000"/>
              <a:buFontTx/>
              <a:buBlip>
                <a:blip r:embed="rId2"/>
              </a:buBlip>
              <a:defRPr/>
            </a:pPr>
            <a:r>
              <a:rPr lang="en-US" altLang="ko-KR" sz="1600" dirty="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주최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: (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사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한국 콜센터 산업 협회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전남대 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한국고객센터산업연구소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  <a:p>
            <a:pPr eaLnBrk="1" latinLnBrk="1" hangingPunct="1">
              <a:lnSpc>
                <a:spcPts val="3200"/>
              </a:lnSpc>
              <a:buSzPct val="140000"/>
              <a:buFontTx/>
              <a:buBlip>
                <a:blip r:embed="rId2"/>
              </a:buBlip>
              <a:defRPr/>
            </a:pP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후원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산업통상자원부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광주광역시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한국고객센터서비스학회 외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  <a:p>
            <a:pPr eaLnBrk="1" latinLnBrk="1" hangingPunct="1">
              <a:lnSpc>
                <a:spcPts val="3200"/>
              </a:lnSpc>
              <a:buSzPct val="140000"/>
              <a:buFontTx/>
              <a:buBlip>
                <a:blip r:embed="rId2"/>
              </a:buBlip>
              <a:defRPr/>
            </a:pPr>
            <a:r>
              <a:rPr lang="en-US" altLang="ko-KR" sz="1600" dirty="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참가규모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600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인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(2017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컨퍼런스 기준 추산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eaLnBrk="1" latinLnBrk="1" hangingPunct="1">
              <a:lnSpc>
                <a:spcPts val="3200"/>
              </a:lnSpc>
              <a:buSzPct val="140000"/>
              <a:buFontTx/>
              <a:buBlip>
                <a:blip r:embed="rId2"/>
              </a:buBlip>
              <a:defRPr/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참가 대상 </a:t>
            </a:r>
            <a:endParaRPr lang="en-US" altLang="ko-KR" sz="1600" dirty="0">
              <a:solidFill>
                <a:srgbClr val="0033CC"/>
              </a:solidFill>
              <a:latin typeface="HY울릉도M" pitchFamily="18" charset="-127"/>
              <a:ea typeface="HY울릉도M" pitchFamily="18" charset="-127"/>
            </a:endParaRPr>
          </a:p>
          <a:p>
            <a:pPr lvl="1" eaLnBrk="1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ko-KR" altLang="en-US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고객센터</a:t>
            </a:r>
            <a:r>
              <a:rPr lang="en-US" altLang="ko-KR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마케팅 운영관리자 및 </a:t>
            </a:r>
            <a:r>
              <a:rPr lang="en-US" altLang="ko-KR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CS</a:t>
            </a:r>
            <a:r>
              <a:rPr lang="ko-KR" altLang="en-US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부서 담당자</a:t>
            </a:r>
          </a:p>
          <a:p>
            <a:pPr lvl="1" eaLnBrk="1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ko-KR" altLang="en-US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 고객센터  임원</a:t>
            </a:r>
            <a:r>
              <a:rPr lang="en-US" altLang="ko-KR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센터장</a:t>
            </a:r>
            <a:r>
              <a:rPr lang="en-US" altLang="ko-KR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kern="0" dirty="0" err="1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수퍼바이저</a:t>
            </a:r>
            <a:r>
              <a:rPr lang="en-US" altLang="ko-KR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, QA, </a:t>
            </a:r>
            <a:r>
              <a:rPr lang="ko-KR" altLang="en-US" sz="1600" kern="0" dirty="0" err="1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상담사</a:t>
            </a:r>
            <a:endParaRPr lang="ko-KR" altLang="en-US" sz="1600" kern="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lvl="1" eaLnBrk="1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ko-KR" altLang="en-US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 고객센터 관련 제품</a:t>
            </a:r>
            <a:r>
              <a:rPr lang="en-US" altLang="ko-KR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기술벤더 </a:t>
            </a:r>
            <a:r>
              <a:rPr lang="en-US" altLang="ko-KR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시스템 개발업체</a:t>
            </a:r>
            <a:r>
              <a:rPr lang="en-US" altLang="ko-KR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(SI), </a:t>
            </a:r>
            <a:r>
              <a:rPr lang="ko-KR" altLang="en-US" sz="1600" kern="0" dirty="0" err="1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아웃소싱기업</a:t>
            </a:r>
            <a:r>
              <a:rPr lang="ko-KR" altLang="en-US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lvl="1" eaLnBrk="1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ko-KR" altLang="en-US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고객센터 관련 대학</a:t>
            </a:r>
            <a:r>
              <a:rPr lang="en-US" altLang="ko-KR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연구소 </a:t>
            </a:r>
          </a:p>
          <a:p>
            <a:pPr lvl="1" eaLnBrk="1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ko-KR" altLang="en-US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기타 유관기관</a:t>
            </a:r>
            <a:r>
              <a:rPr lang="en-US" altLang="ko-KR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단체</a:t>
            </a:r>
            <a:r>
              <a:rPr lang="en-US" altLang="ko-KR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kern="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등</a:t>
            </a:r>
            <a:endParaRPr lang="en-US" altLang="ko-KR" sz="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1039" y="2680350"/>
            <a:ext cx="1822658" cy="14031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058" y="1360494"/>
            <a:ext cx="1822657" cy="11839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1040" y="1360494"/>
            <a:ext cx="1822657" cy="11839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1039" y="4219455"/>
            <a:ext cx="1822658" cy="14031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625" y="2711358"/>
            <a:ext cx="1826496" cy="14009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BBF95A2-DD4B-4CE3-9A05-A7E1FFDEC2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30480" y="1003426"/>
            <a:ext cx="12192000" cy="14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526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>
            <a:extLst>
              <a:ext uri="{FF2B5EF4-FFF2-40B4-BE49-F238E27FC236}">
                <a16:creationId xmlns:a16="http://schemas.microsoft.com/office/drawing/2014/main" id="{6A3AAAE3-810B-4F49-BEAA-231F97DBF064}"/>
              </a:ext>
            </a:extLst>
          </p:cNvPr>
          <p:cNvSpPr/>
          <p:nvPr/>
        </p:nvSpPr>
        <p:spPr>
          <a:xfrm>
            <a:off x="329293" y="215884"/>
            <a:ext cx="96099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Ⅱ. </a:t>
            </a:r>
            <a:r>
              <a:rPr lang="ko-KR" altLang="en-US" sz="3000" b="1" spc="50" dirty="0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한국콜센터</a:t>
            </a:r>
            <a:r>
              <a:rPr lang="ko-KR" altLang="en-US" sz="3000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 기술경영 컨퍼런스 </a:t>
            </a:r>
            <a:r>
              <a:rPr lang="ko-KR" altLang="en-US" sz="3000" b="1" spc="50" dirty="0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본행사</a:t>
            </a:r>
            <a:endParaRPr lang="en-US" altLang="ko-KR" sz="3000" b="1" spc="50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4" name="슬라이드 번호 개체 틀 1"/>
          <p:cNvSpPr txBox="1">
            <a:spLocks/>
          </p:cNvSpPr>
          <p:nvPr/>
        </p:nvSpPr>
        <p:spPr>
          <a:xfrm>
            <a:off x="11230593" y="6307496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6</a:t>
            </a:r>
            <a:endParaRPr lang="ko-KR" altLang="en-US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807246"/>
              </p:ext>
            </p:extLst>
          </p:nvPr>
        </p:nvGraphicFramePr>
        <p:xfrm>
          <a:off x="1149000" y="1316797"/>
          <a:ext cx="9358286" cy="455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6360">
                  <a:extLst>
                    <a:ext uri="{9D8B030D-6E8A-4147-A177-3AD203B41FA5}">
                      <a16:colId xmlns:a16="http://schemas.microsoft.com/office/drawing/2014/main" val="1609145884"/>
                    </a:ext>
                  </a:extLst>
                </a:gridCol>
                <a:gridCol w="5721926">
                  <a:extLst>
                    <a:ext uri="{9D8B030D-6E8A-4147-A177-3AD203B41FA5}">
                      <a16:colId xmlns:a16="http://schemas.microsoft.com/office/drawing/2014/main" val="2618240989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3200" b="0" dirty="0">
                          <a:solidFill>
                            <a:schemeClr val="tx1"/>
                          </a:solidFill>
                        </a:rPr>
                        <a:t>주요 프로그램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040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특별프로그램</a:t>
                      </a:r>
                      <a:endParaRPr lang="en-US" altLang="ko-KR" dirty="0">
                        <a:latin typeface="HY울릉도M" panose="02030600000101010101" charset="-127"/>
                        <a:ea typeface="HY울릉도M" panose="02030600000101010101" charset="-127"/>
                      </a:endParaRPr>
                    </a:p>
                    <a:p>
                      <a:pPr algn="ctr" latinLnBrk="1"/>
                      <a:r>
                        <a:rPr lang="en-US" altLang="ko-KR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(</a:t>
                      </a:r>
                      <a:r>
                        <a:rPr lang="ko-KR" altLang="en-US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산업계 시상</a:t>
                      </a:r>
                      <a:r>
                        <a:rPr lang="en-US" altLang="ko-KR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, </a:t>
                      </a:r>
                      <a:r>
                        <a:rPr lang="ko-KR" altLang="en-US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패널 발표</a:t>
                      </a:r>
                      <a:r>
                        <a:rPr lang="en-US" altLang="ko-KR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)</a:t>
                      </a:r>
                      <a:endParaRPr lang="ko-KR" altLang="en-US" dirty="0">
                        <a:latin typeface="HY울릉도M" panose="02030600000101010101" charset="-127"/>
                        <a:ea typeface="HY울릉도M" panose="02030600000101010101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콜센터 산업 시상</a:t>
                      </a:r>
                      <a:r>
                        <a:rPr lang="en-US" altLang="ko-KR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(</a:t>
                      </a:r>
                      <a:r>
                        <a:rPr lang="ko-KR" altLang="en-US" dirty="0" err="1">
                          <a:latin typeface="HY울릉도M" panose="02030600000101010101" charset="-127"/>
                          <a:ea typeface="HY울릉도M" panose="02030600000101010101" charset="-127"/>
                        </a:rPr>
                        <a:t>산업통상자원부장관상</a:t>
                      </a:r>
                      <a:r>
                        <a:rPr lang="ko-KR" altLang="en-US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 외</a:t>
                      </a:r>
                      <a:r>
                        <a:rPr lang="en-US" altLang="ko-KR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)</a:t>
                      </a: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기조</a:t>
                      </a:r>
                      <a:r>
                        <a:rPr lang="ko-KR" altLang="en-US" baseline="0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 강연</a:t>
                      </a:r>
                      <a:endParaRPr lang="ko-KR" altLang="en-US" dirty="0">
                        <a:latin typeface="HY울릉도M" panose="02030600000101010101" charset="-127"/>
                        <a:ea typeface="HY울릉도M" panose="02030600000101010101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967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콜센터 컨퍼런스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Keynote(</a:t>
                      </a:r>
                      <a:r>
                        <a:rPr lang="ko-KR" altLang="en-US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국내 외 저명인사</a:t>
                      </a:r>
                      <a:r>
                        <a:rPr lang="en-US" altLang="ko-KR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)</a:t>
                      </a: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세션 강의</a:t>
                      </a:r>
                      <a:r>
                        <a:rPr lang="en-US" altLang="ko-KR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(</a:t>
                      </a:r>
                      <a:r>
                        <a:rPr lang="ko-KR" altLang="en-US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고객관계관리</a:t>
                      </a:r>
                      <a:r>
                        <a:rPr lang="en-US" altLang="ko-KR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, </a:t>
                      </a:r>
                      <a:r>
                        <a:rPr lang="ko-KR" altLang="en-US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인적자원관리</a:t>
                      </a:r>
                      <a:r>
                        <a:rPr lang="en-US" altLang="ko-KR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, </a:t>
                      </a:r>
                      <a:r>
                        <a:rPr lang="ko-KR" altLang="en-US" dirty="0" err="1">
                          <a:latin typeface="HY울릉도M" panose="02030600000101010101" charset="-127"/>
                          <a:ea typeface="HY울릉도M" panose="02030600000101010101" charset="-127"/>
                        </a:rPr>
                        <a:t>운영혁신</a:t>
                      </a:r>
                      <a:r>
                        <a:rPr lang="en-US" altLang="ko-KR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, </a:t>
                      </a:r>
                      <a:r>
                        <a:rPr lang="ko-KR" altLang="en-US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기술관리</a:t>
                      </a:r>
                      <a:r>
                        <a:rPr lang="en-US" altLang="ko-KR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)</a:t>
                      </a:r>
                      <a:endParaRPr lang="ko-KR" altLang="en-US" dirty="0">
                        <a:latin typeface="HY울릉도M" panose="02030600000101010101" charset="-127"/>
                        <a:ea typeface="HY울릉도M" panose="02030600000101010101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438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콜센터산업 전시회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콜센터 관련 솔루션</a:t>
                      </a:r>
                      <a:r>
                        <a:rPr lang="en-US" altLang="ko-KR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/</a:t>
                      </a:r>
                      <a:r>
                        <a:rPr lang="ko-KR" altLang="en-US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기자재</a:t>
                      </a:r>
                      <a:endParaRPr lang="en-US" altLang="ko-KR" dirty="0">
                        <a:latin typeface="HY울릉도M" panose="02030600000101010101" charset="-127"/>
                        <a:ea typeface="HY울릉도M" panose="02030600000101010101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사무가구 및 환경시설</a:t>
                      </a:r>
                      <a:endParaRPr lang="en-US" altLang="ko-KR" dirty="0">
                        <a:latin typeface="HY울릉도M" panose="02030600000101010101" charset="-127"/>
                        <a:ea typeface="HY울릉도M" panose="02030600000101010101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교육 및 컨설팅</a:t>
                      </a:r>
                      <a:r>
                        <a:rPr lang="en-US" altLang="ko-KR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/</a:t>
                      </a:r>
                      <a:r>
                        <a:rPr lang="ko-KR" altLang="en-US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이미지 홍보</a:t>
                      </a:r>
                      <a:endParaRPr lang="en-US" altLang="ko-KR" dirty="0">
                        <a:latin typeface="HY울릉도M" panose="02030600000101010101" charset="-127"/>
                        <a:ea typeface="HY울릉도M" panose="02030600000101010101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공공 및 지자체</a:t>
                      </a:r>
                      <a:r>
                        <a:rPr lang="en-US" altLang="ko-KR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(</a:t>
                      </a:r>
                      <a:r>
                        <a:rPr lang="ko-KR" altLang="en-US" dirty="0" err="1">
                          <a:latin typeface="HY울릉도M" panose="02030600000101010101" charset="-127"/>
                          <a:ea typeface="HY울릉도M" panose="02030600000101010101" charset="-127"/>
                        </a:rPr>
                        <a:t>유치정책</a:t>
                      </a:r>
                      <a:r>
                        <a:rPr lang="ko-KR" altLang="en-US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 등</a:t>
                      </a:r>
                      <a:r>
                        <a:rPr lang="en-US" altLang="ko-KR" dirty="0">
                          <a:latin typeface="HY울릉도M" panose="02030600000101010101" charset="-127"/>
                          <a:ea typeface="HY울릉도M" panose="02030600000101010101" charset="-127"/>
                        </a:rPr>
                        <a:t>)</a:t>
                      </a:r>
                      <a:endParaRPr lang="ko-KR" altLang="en-US" dirty="0">
                        <a:latin typeface="HY울릉도M" panose="02030600000101010101" charset="-127"/>
                        <a:ea typeface="HY울릉도M" panose="02030600000101010101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3201198"/>
                  </a:ext>
                </a:extLst>
              </a:tr>
            </a:tbl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E95AA42B-60F4-4292-AF13-32F9DCFBB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7859"/>
            <a:ext cx="12192000" cy="14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754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>
            <a:extLst>
              <a:ext uri="{FF2B5EF4-FFF2-40B4-BE49-F238E27FC236}">
                <a16:creationId xmlns:a16="http://schemas.microsoft.com/office/drawing/2014/main" id="{6A3AAAE3-810B-4F49-BEAA-231F97DBF064}"/>
              </a:ext>
            </a:extLst>
          </p:cNvPr>
          <p:cNvSpPr/>
          <p:nvPr/>
        </p:nvSpPr>
        <p:spPr>
          <a:xfrm>
            <a:off x="481693" y="454624"/>
            <a:ext cx="9609957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sz="3000" b="1" spc="50" dirty="0">
                <a:ln w="11430"/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10</a:t>
            </a:r>
            <a:r>
              <a:rPr lang="ko-KR" altLang="en-US" sz="3000" b="1" spc="50" dirty="0">
                <a:ln w="11430"/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월 </a:t>
            </a:r>
            <a:r>
              <a:rPr lang="en-US" altLang="ko-KR" sz="3000" b="1" spc="50" dirty="0">
                <a:ln w="11430"/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31</a:t>
            </a:r>
            <a:r>
              <a:rPr lang="ko-KR" altLang="en-US" sz="3000" b="1" spc="50" dirty="0">
                <a:ln w="11430"/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일</a:t>
            </a:r>
            <a:r>
              <a:rPr lang="en-US" altLang="ko-KR" sz="3000" b="1" spc="50" dirty="0">
                <a:ln w="11430"/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(</a:t>
            </a:r>
            <a:r>
              <a:rPr lang="ko-KR" altLang="en-US" sz="3000" b="1" spc="50" dirty="0">
                <a:ln w="11430"/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수</a:t>
            </a:r>
            <a:r>
              <a:rPr lang="en-US" altLang="ko-KR" sz="3000" b="1" spc="50" dirty="0">
                <a:ln w="11430"/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)</a:t>
            </a:r>
            <a:r>
              <a:rPr lang="ko-KR" altLang="en-US" sz="3000" b="1" spc="50" dirty="0">
                <a:ln w="11430"/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 오전 일정 </a:t>
            </a:r>
            <a:r>
              <a:rPr lang="en-US" altLang="ko-KR" sz="3000" b="1" spc="50" dirty="0">
                <a:ln w="11430"/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  </a:t>
            </a:r>
            <a:endParaRPr lang="ko-KR" altLang="en-US" sz="3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altLang="ko-KR" sz="3000" b="1" spc="50" dirty="0">
              <a:ln w="11430"/>
              <a:solidFill>
                <a:srgbClr val="002060"/>
              </a:solidFill>
              <a:latin typeface="Times New Roman" pitchFamily="18" charset="0"/>
              <a:ea typeface="Microsoft YaHei" panose="020B0503020204020204" pitchFamily="34" charset="-122"/>
              <a:cs typeface="Times New Roman" pitchFamily="18" charset="0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308876"/>
              </p:ext>
            </p:extLst>
          </p:nvPr>
        </p:nvGraphicFramePr>
        <p:xfrm>
          <a:off x="843754" y="1404478"/>
          <a:ext cx="10555765" cy="3766056"/>
        </p:xfrm>
        <a:graphic>
          <a:graphicData uri="http://schemas.openxmlformats.org/drawingml/2006/table">
            <a:tbl>
              <a:tblPr/>
              <a:tblGrid>
                <a:gridCol w="1986406">
                  <a:extLst>
                    <a:ext uri="{9D8B030D-6E8A-4147-A177-3AD203B41FA5}">
                      <a16:colId xmlns:a16="http://schemas.microsoft.com/office/drawing/2014/main" val="123782947"/>
                    </a:ext>
                  </a:extLst>
                </a:gridCol>
                <a:gridCol w="6865023">
                  <a:extLst>
                    <a:ext uri="{9D8B030D-6E8A-4147-A177-3AD203B41FA5}">
                      <a16:colId xmlns:a16="http://schemas.microsoft.com/office/drawing/2014/main" val="3701122842"/>
                    </a:ext>
                  </a:extLst>
                </a:gridCol>
                <a:gridCol w="1704336">
                  <a:extLst>
                    <a:ext uri="{9D8B030D-6E8A-4147-A177-3AD203B41FA5}">
                      <a16:colId xmlns:a16="http://schemas.microsoft.com/office/drawing/2014/main" val="2196272382"/>
                    </a:ext>
                  </a:extLst>
                </a:gridCol>
              </a:tblGrid>
              <a:tr h="47004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시간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한국 콜센터 </a:t>
                      </a:r>
                      <a:r>
                        <a:rPr lang="ko-KR" altLang="en-US" sz="2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기술경영컨퍼런스</a:t>
                      </a:r>
                      <a:r>
                        <a:rPr lang="en-US" altLang="ko-K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(APCCAL</a:t>
                      </a:r>
                      <a:r>
                        <a:rPr lang="en-US" altLang="ko-KR" sz="20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EXPO)</a:t>
                      </a:r>
                      <a:endParaRPr lang="ko-KR" alt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비고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837103"/>
                  </a:ext>
                </a:extLst>
              </a:tr>
              <a:tr h="3671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08:30 – 17:00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접수 및 등록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층</a:t>
                      </a:r>
                    </a:p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3475184"/>
                  </a:ext>
                </a:extLst>
              </a:tr>
              <a:tr h="726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09:00 – 09:15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65225" marR="0" indent="-87313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환영사 </a:t>
                      </a:r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대회장 </a:t>
                      </a:r>
                      <a:r>
                        <a:rPr lang="ko-KR" alt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정기주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박사</a:t>
                      </a:r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 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165225" indent="-87313" algn="l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환영사 </a:t>
                      </a:r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APCCAL Chairman )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1134987"/>
                  </a:ext>
                </a:extLst>
              </a:tr>
              <a:tr h="3671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09:20 – 10:00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키노트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스폰서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: (The New Customer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Paradigm,CISCO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5703769"/>
                  </a:ext>
                </a:extLst>
              </a:tr>
              <a:tr h="3671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10:00 – 10:40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HUAWEI  (</a:t>
                      </a:r>
                      <a:r>
                        <a:rPr lang="ko-KR" alt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잠정</a:t>
                      </a:r>
                      <a:r>
                        <a:rPr lang="en-US" altLang="ko-K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o-KR" alt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확정</a:t>
                      </a:r>
                      <a:r>
                        <a:rPr lang="en-US" altLang="ko-K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1513303"/>
                  </a:ext>
                </a:extLst>
              </a:tr>
              <a:tr h="3671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10:40 – 10:50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휴식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7062043"/>
                  </a:ext>
                </a:extLst>
              </a:tr>
              <a:tr h="3671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10:50 – 11:30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한국기업</a:t>
                      </a:r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ko-KR" altLang="en-US" sz="18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섭외중</a:t>
                      </a:r>
                      <a:r>
                        <a:rPr lang="en-US" altLang="ko-K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81583"/>
                  </a:ext>
                </a:extLst>
              </a:tr>
              <a:tr h="3671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11:35 - 12:10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한국 콜센터 정부 표창 행사</a:t>
                      </a:r>
                      <a:endParaRPr lang="en-US" sz="1800" b="1" i="0" u="none" strike="noStrike" dirty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6363007"/>
                  </a:ext>
                </a:extLst>
              </a:tr>
              <a:tr h="3671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12:10 – 13:30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부페</a:t>
                      </a:r>
                      <a:r>
                        <a:rPr lang="ko-KR" alt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중식 및 전시물 참관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층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/2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층　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8051266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A8E6A30B-6406-4253-9E89-1E3DEDD81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960" y="1070248"/>
            <a:ext cx="12192000" cy="145504"/>
          </a:xfrm>
          <a:prstGeom prst="rect">
            <a:avLst/>
          </a:prstGeom>
        </p:spPr>
      </p:pic>
      <p:sp>
        <p:nvSpPr>
          <p:cNvPr id="8" name="슬라이드 번호 개체 틀 1">
            <a:extLst>
              <a:ext uri="{FF2B5EF4-FFF2-40B4-BE49-F238E27FC236}">
                <a16:creationId xmlns:a16="http://schemas.microsoft.com/office/drawing/2014/main" id="{B3817AF9-7877-4F8A-B75B-500D2410E5BE}"/>
              </a:ext>
            </a:extLst>
          </p:cNvPr>
          <p:cNvSpPr txBox="1">
            <a:spLocks/>
          </p:cNvSpPr>
          <p:nvPr/>
        </p:nvSpPr>
        <p:spPr>
          <a:xfrm>
            <a:off x="11230593" y="6307496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81826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>
            <a:extLst>
              <a:ext uri="{FF2B5EF4-FFF2-40B4-BE49-F238E27FC236}">
                <a16:creationId xmlns:a16="http://schemas.microsoft.com/office/drawing/2014/main" id="{6A3AAAE3-810B-4F49-BEAA-231F97DBF064}"/>
              </a:ext>
            </a:extLst>
          </p:cNvPr>
          <p:cNvSpPr/>
          <p:nvPr/>
        </p:nvSpPr>
        <p:spPr>
          <a:xfrm>
            <a:off x="481693" y="454624"/>
            <a:ext cx="9609957" cy="5539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sz="3000" b="1" spc="50" dirty="0">
                <a:ln w="11430"/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10</a:t>
            </a:r>
            <a:r>
              <a:rPr lang="ko-KR" altLang="en-US" sz="3000" b="1" spc="50" dirty="0">
                <a:ln w="11430"/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월 </a:t>
            </a:r>
            <a:r>
              <a:rPr lang="en-US" altLang="ko-KR" sz="3000" b="1" spc="50" dirty="0">
                <a:ln w="11430"/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31</a:t>
            </a:r>
            <a:r>
              <a:rPr lang="ko-KR" altLang="en-US" sz="3000" b="1" spc="50" dirty="0">
                <a:ln w="11430"/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일</a:t>
            </a:r>
            <a:r>
              <a:rPr lang="en-US" altLang="ko-KR" sz="3000" b="1" spc="50" dirty="0">
                <a:ln w="11430"/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(</a:t>
            </a:r>
            <a:r>
              <a:rPr lang="ko-KR" altLang="en-US" sz="3000" b="1" spc="50" dirty="0">
                <a:ln w="11430"/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수</a:t>
            </a:r>
            <a:r>
              <a:rPr lang="en-US" altLang="ko-KR" sz="3000" b="1" spc="50" dirty="0">
                <a:ln w="11430"/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) </a:t>
            </a:r>
            <a:r>
              <a:rPr lang="ko-KR" altLang="en-US" sz="3000" b="1" spc="50" dirty="0">
                <a:ln w="11430"/>
                <a:solidFill>
                  <a:srgbClr val="002060"/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오후 일정 </a:t>
            </a:r>
            <a:endParaRPr lang="en-US" altLang="ko-KR" sz="3000" b="1" spc="50" dirty="0">
              <a:ln w="11430"/>
              <a:solidFill>
                <a:srgbClr val="002060"/>
              </a:solidFill>
              <a:latin typeface="Times New Roman" pitchFamily="18" charset="0"/>
              <a:ea typeface="Microsoft YaHei" panose="020B0503020204020204" pitchFamily="34" charset="-122"/>
              <a:cs typeface="Times New Roman" pitchFamily="18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EFE4C95-1CBE-4731-B374-95EF8961D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960" y="1070248"/>
            <a:ext cx="12192000" cy="145504"/>
          </a:xfrm>
          <a:prstGeom prst="rect">
            <a:avLst/>
          </a:prstGeom>
        </p:spPr>
      </p:pic>
      <p:sp>
        <p:nvSpPr>
          <p:cNvPr id="7" name="슬라이드 번호 개체 틀 1">
            <a:extLst>
              <a:ext uri="{FF2B5EF4-FFF2-40B4-BE49-F238E27FC236}">
                <a16:creationId xmlns:a16="http://schemas.microsoft.com/office/drawing/2014/main" id="{65DED3C2-55A5-4074-A472-CA5A8B91170F}"/>
              </a:ext>
            </a:extLst>
          </p:cNvPr>
          <p:cNvSpPr txBox="1">
            <a:spLocks/>
          </p:cNvSpPr>
          <p:nvPr/>
        </p:nvSpPr>
        <p:spPr>
          <a:xfrm>
            <a:off x="11230593" y="6307496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8</a:t>
            </a:r>
            <a:endParaRPr lang="ko-KR" altLang="en-US" dirty="0"/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6696E19B-F783-40CE-A109-79E0C1C82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86274"/>
              </p:ext>
            </p:extLst>
          </p:nvPr>
        </p:nvGraphicFramePr>
        <p:xfrm>
          <a:off x="202714" y="1344057"/>
          <a:ext cx="11523121" cy="4802747"/>
        </p:xfrm>
        <a:graphic>
          <a:graphicData uri="http://schemas.openxmlformats.org/drawingml/2006/table">
            <a:tbl>
              <a:tblPr/>
              <a:tblGrid>
                <a:gridCol w="1139253">
                  <a:extLst>
                    <a:ext uri="{9D8B030D-6E8A-4147-A177-3AD203B41FA5}">
                      <a16:colId xmlns:a16="http://schemas.microsoft.com/office/drawing/2014/main" val="123782947"/>
                    </a:ext>
                  </a:extLst>
                </a:gridCol>
                <a:gridCol w="3308410">
                  <a:extLst>
                    <a:ext uri="{9D8B030D-6E8A-4147-A177-3AD203B41FA5}">
                      <a16:colId xmlns:a16="http://schemas.microsoft.com/office/drawing/2014/main" val="3701122842"/>
                    </a:ext>
                  </a:extLst>
                </a:gridCol>
                <a:gridCol w="3091182">
                  <a:extLst>
                    <a:ext uri="{9D8B030D-6E8A-4147-A177-3AD203B41FA5}">
                      <a16:colId xmlns:a16="http://schemas.microsoft.com/office/drawing/2014/main" val="3521273619"/>
                    </a:ext>
                  </a:extLst>
                </a:gridCol>
                <a:gridCol w="3022235">
                  <a:extLst>
                    <a:ext uri="{9D8B030D-6E8A-4147-A177-3AD203B41FA5}">
                      <a16:colId xmlns:a16="http://schemas.microsoft.com/office/drawing/2014/main" val="183674760"/>
                    </a:ext>
                  </a:extLst>
                </a:gridCol>
                <a:gridCol w="962041">
                  <a:extLst>
                    <a:ext uri="{9D8B030D-6E8A-4147-A177-3AD203B41FA5}">
                      <a16:colId xmlns:a16="http://schemas.microsoft.com/office/drawing/2014/main" val="2196272382"/>
                    </a:ext>
                  </a:extLst>
                </a:gridCol>
              </a:tblGrid>
              <a:tr h="3328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시간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APCCAL</a:t>
                      </a:r>
                      <a:r>
                        <a:rPr lang="en-US" altLang="ko-KR" sz="20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EXPO</a:t>
                      </a:r>
                    </a:p>
                    <a:p>
                      <a:pPr algn="ctr" fontAlgn="ctr"/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(Global Track) </a:t>
                      </a:r>
                      <a:r>
                        <a:rPr lang="en-US" altLang="ko-KR" sz="1600" b="1" i="0" u="none" strike="noStrike" baseline="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(3F-A)</a:t>
                      </a:r>
                      <a:endParaRPr lang="ko-KR" altLang="en-US" sz="16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한국 콜센터 경영</a:t>
                      </a:r>
                      <a:r>
                        <a:rPr lang="en-US" altLang="ko-KR" sz="2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ko-KR" altLang="en-US" sz="2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기술 컨퍼런스</a:t>
                      </a:r>
                      <a:endParaRPr lang="ko-KR" altLang="en-US" sz="16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>
                          <a:solidFill>
                            <a:schemeClr val="tx1"/>
                          </a:solidFill>
                        </a:rPr>
                        <a:t>비고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837103"/>
                  </a:ext>
                </a:extLst>
              </a:tr>
              <a:tr h="4396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Human &amp; Strategy</a:t>
                      </a:r>
                      <a:r>
                        <a:rPr lang="en-US" altLang="ko-KR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(3F-B)</a:t>
                      </a:r>
                      <a:endParaRPr lang="ko-KR" altLang="en-US" dirty="0"/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Digital &amp; Technology</a:t>
                      </a:r>
                      <a:r>
                        <a:rPr lang="en-US" altLang="ko-KR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(3F-C)</a:t>
                      </a:r>
                      <a:endParaRPr lang="ko-KR" altLang="en-US" sz="16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615728"/>
                  </a:ext>
                </a:extLst>
              </a:tr>
              <a:tr h="5037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13:30 – 14:10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Agents’ Challenges in the Industry 4.0</a:t>
                      </a:r>
                    </a:p>
                    <a:p>
                      <a:pPr algn="ctr" fontAlgn="ctr"/>
                      <a:r>
                        <a:rPr lang="en-US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Andi (ICCA)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참여와 몰입을 높이는 직원경험관리</a:t>
                      </a:r>
                    </a:p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ko-KR" alt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정미경소장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BPO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서비스연구소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altLang="ko-KR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음성인식 개인비서 핵심기술 및 전망</a:t>
                      </a:r>
                    </a:p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이윤근 </a:t>
                      </a:r>
                      <a:r>
                        <a:rPr lang="ko-KR" alt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그룹장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한국전자통신연구원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3F-A,B.C</a:t>
                      </a:r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985107"/>
                  </a:ext>
                </a:extLst>
              </a:tr>
              <a:tr h="5037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14:10 – 14:50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/>
                      <a:r>
                        <a:rPr lang="en-US" altLang="ko-KR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Operation Innovation</a:t>
                      </a:r>
                    </a:p>
                    <a:p>
                      <a:pPr algn="ctr" fontAlgn="base" latinLnBrk="1"/>
                      <a:r>
                        <a:rPr lang="en-US" altLang="ko-KR" sz="14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Sarun</a:t>
                      </a:r>
                      <a:endParaRPr lang="en-US" altLang="ko-KR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/>
                      <a:r>
                        <a:rPr lang="ko-KR" altLang="en-US" sz="14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블랙컨슈머</a:t>
                      </a:r>
                      <a:r>
                        <a:rPr lang="en-US" altLang="ko-KR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사례와 대응전략</a:t>
                      </a:r>
                      <a:endParaRPr lang="en-US" altLang="ko-KR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ase" latinLnBrk="1"/>
                      <a:r>
                        <a:rPr lang="en-US" altLang="ko-KR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박종태 대표</a:t>
                      </a:r>
                      <a:r>
                        <a:rPr lang="en-US" altLang="ko-KR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한국</a:t>
                      </a:r>
                      <a:r>
                        <a:rPr lang="en-US" altLang="ko-KR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CS</a:t>
                      </a:r>
                      <a:r>
                        <a:rPr lang="ko-KR" alt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경영아카데미</a:t>
                      </a:r>
                      <a:r>
                        <a:rPr lang="en-US" altLang="ko-KR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/>
                      <a:r>
                        <a:rPr lang="en-US" altLang="ko-KR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CESLeA</a:t>
                      </a:r>
                      <a:r>
                        <a:rPr lang="en-US" altLang="ko-KR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: </a:t>
                      </a:r>
                      <a:r>
                        <a:rPr lang="ko-KR" altLang="en-US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딥러닝</a:t>
                      </a:r>
                      <a:r>
                        <a:rPr lang="ko-KR" alt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기반 인공지능 챗봇</a:t>
                      </a:r>
                    </a:p>
                    <a:p>
                      <a:pPr algn="ctr" fontAlgn="base" latinLnBrk="1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이민호 교수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경북대학교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altLang="ko-KR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310978"/>
                  </a:ext>
                </a:extLst>
              </a:tr>
              <a:tr h="5037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14:50 – 15:20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휴식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음료 및  전시 부스 참관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53948"/>
                  </a:ext>
                </a:extLst>
              </a:tr>
              <a:tr h="5037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15:20 – 16:00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DX ROI (Return</a:t>
                      </a:r>
                      <a:r>
                        <a:rPr lang="en-US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On Investment)</a:t>
                      </a:r>
                    </a:p>
                    <a:p>
                      <a:pPr algn="ctr" fontAlgn="ctr"/>
                      <a:r>
                        <a:rPr lang="en-US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K.J &amp; S.Y (KCA)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감정노동의 심리적 후유증과 치유</a:t>
                      </a:r>
                    </a:p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윤서영 소장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감정노동해결연구소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altLang="ko-KR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인공지능의 실체와 비즈니스 활용방안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ko-KR" alt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조성배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교수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연세대학교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altLang="ko-KR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805112"/>
                  </a:ext>
                </a:extLst>
              </a:tr>
              <a:tr h="5037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16:00 – 16:40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/>
                      <a:r>
                        <a:rPr lang="en-US" altLang="ko-KR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Expanding  DX in AP Thru APCCAL</a:t>
                      </a:r>
                    </a:p>
                    <a:p>
                      <a:pPr algn="ctr" fontAlgn="base" latinLnBrk="1"/>
                      <a:r>
                        <a:rPr lang="en-US" altLang="ko-KR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Sidney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/>
                      <a:r>
                        <a:rPr lang="ko-KR" altLang="en-US" sz="14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콜닥</a:t>
                      </a:r>
                      <a:r>
                        <a:rPr lang="ko-KR" alt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주지영의 전화위복 스토리</a:t>
                      </a:r>
                      <a:endParaRPr lang="en-US" altLang="ko-KR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ase" latinLnBrk="1"/>
                      <a:r>
                        <a:rPr lang="en-US" altLang="ko-KR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주지영 대표</a:t>
                      </a:r>
                      <a:r>
                        <a:rPr lang="en-US" altLang="ko-KR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나인커뮤니케이션</a:t>
                      </a:r>
                      <a:r>
                        <a:rPr lang="en-US" altLang="ko-KR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/>
                      <a:r>
                        <a:rPr lang="ko-KR" altLang="en-US" sz="14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옴니채널시대</a:t>
                      </a:r>
                      <a:r>
                        <a:rPr lang="ko-KR" alt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콜센터 구성원의 준비</a:t>
                      </a:r>
                    </a:p>
                    <a:p>
                      <a:pPr algn="ctr" fontAlgn="base" latinLnBrk="1"/>
                      <a:r>
                        <a:rPr lang="en-US" altLang="ko-KR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지윤정</a:t>
                      </a:r>
                      <a:r>
                        <a:rPr lang="ko-KR" alt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대표</a:t>
                      </a:r>
                      <a:r>
                        <a:rPr lang="en-US" altLang="ko-KR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윌토피아</a:t>
                      </a:r>
                      <a:r>
                        <a:rPr lang="en-US" altLang="ko-KR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4494467"/>
                  </a:ext>
                </a:extLst>
              </a:tr>
              <a:tr h="5037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16:40 </a:t>
                      </a:r>
                      <a:r>
                        <a:rPr lang="en-US" altLang="ko-KR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17:20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APCCAL Leaders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Panel Session : </a:t>
                      </a:r>
                      <a:r>
                        <a:rPr lang="en-US" sz="1400" b="1" i="0" u="none" strike="noStrike" baseline="0" dirty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Key  Issues in A-P CC Industry </a:t>
                      </a:r>
                      <a:endParaRPr lang="en-US" sz="1400" b="1" i="0" u="none" strike="noStrike" dirty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3F </a:t>
                      </a:r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974031"/>
                  </a:ext>
                </a:extLst>
              </a:tr>
              <a:tr h="5037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17:30 – 18:00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경품 추첨</a:t>
                      </a:r>
                      <a:endParaRPr lang="en-US" sz="1400" b="1" i="0" u="none" strike="noStrike" dirty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398712"/>
                  </a:ext>
                </a:extLst>
              </a:tr>
              <a:tr h="5037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18:20 – 21:00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APCCAL Awards Dinner (GALA Party)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2F</a:t>
                      </a:r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5422" marR="5422" marT="54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0639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3381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슬라이드 번호 개체 틀 1"/>
          <p:cNvSpPr txBox="1">
            <a:spLocks/>
          </p:cNvSpPr>
          <p:nvPr/>
        </p:nvSpPr>
        <p:spPr>
          <a:xfrm>
            <a:off x="11230593" y="6307496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9</a:t>
            </a:r>
            <a:endParaRPr lang="ko-KR" altLang="en-US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A2AE6BFF-432F-4ADB-9016-D98A3ACBA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770" y="754250"/>
            <a:ext cx="12192000" cy="146304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3F697CC1-3D48-4BAE-A347-461FD60E5B76}"/>
              </a:ext>
            </a:extLst>
          </p:cNvPr>
          <p:cNvSpPr/>
          <p:nvPr/>
        </p:nvSpPr>
        <p:spPr>
          <a:xfrm>
            <a:off x="287354" y="123556"/>
            <a:ext cx="116172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Ⅳ.  </a:t>
            </a:r>
            <a:r>
              <a:rPr lang="ko-KR" altLang="en-US" sz="30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후원 혜택</a:t>
            </a:r>
            <a:r>
              <a:rPr lang="en-US" altLang="ko-KR" sz="30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0D6563B7-D52F-4D05-AF04-91E753CC3F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046276"/>
              </p:ext>
            </p:extLst>
          </p:nvPr>
        </p:nvGraphicFramePr>
        <p:xfrm>
          <a:off x="697531" y="977250"/>
          <a:ext cx="9988134" cy="5110559"/>
        </p:xfrm>
        <a:graphic>
          <a:graphicData uri="http://schemas.openxmlformats.org/drawingml/2006/table">
            <a:tbl>
              <a:tblPr/>
              <a:tblGrid>
                <a:gridCol w="136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6225">
                  <a:extLst>
                    <a:ext uri="{9D8B030D-6E8A-4147-A177-3AD203B41FA5}">
                      <a16:colId xmlns:a16="http://schemas.microsoft.com/office/drawing/2014/main" val="1349235804"/>
                    </a:ext>
                  </a:extLst>
                </a:gridCol>
                <a:gridCol w="1128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8665">
                  <a:extLst>
                    <a:ext uri="{9D8B030D-6E8A-4147-A177-3AD203B41FA5}">
                      <a16:colId xmlns:a16="http://schemas.microsoft.com/office/drawing/2014/main" val="1335471117"/>
                    </a:ext>
                  </a:extLst>
                </a:gridCol>
                <a:gridCol w="14078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080">
                  <a:extLst>
                    <a:ext uri="{9D8B030D-6E8A-4147-A177-3AD203B41FA5}">
                      <a16:colId xmlns:a16="http://schemas.microsoft.com/office/drawing/2014/main" val="1475429832"/>
                    </a:ext>
                  </a:extLst>
                </a:gridCol>
                <a:gridCol w="11301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0139">
                  <a:extLst>
                    <a:ext uri="{9D8B030D-6E8A-4147-A177-3AD203B41FA5}">
                      <a16:colId xmlns:a16="http://schemas.microsoft.com/office/drawing/2014/main" val="599335653"/>
                    </a:ext>
                  </a:extLst>
                </a:gridCol>
              </a:tblGrid>
              <a:tr h="614952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951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플래티넘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다이아몬드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골드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실버</a:t>
                      </a:r>
                      <a:endParaRPr lang="ko-KR" altLang="en-US" sz="1600"/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브론즈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비고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951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320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공식 후원 업체 등록 및 </a:t>
                      </a: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자료집 홍보 기재</a:t>
                      </a: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굴림" pitchFamily="50" charset="-127"/>
                          <a:cs typeface="+mn-cs"/>
                        </a:rPr>
                        <a:t>O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O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굴림" pitchFamily="50" charset="-127"/>
                          <a:cs typeface="+mn-cs"/>
                        </a:rPr>
                        <a:t>O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O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굴림" pitchFamily="50" charset="-127"/>
                          <a:cs typeface="+mn-cs"/>
                        </a:rPr>
                        <a:t>O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굴림" pitchFamily="50" charset="-127"/>
                        <a:cs typeface="+mn-cs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320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자료집 홍보 위치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메인</a:t>
                      </a: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페이지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프론트</a:t>
                      </a: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(front)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페이지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백</a:t>
                      </a: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(back)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페이지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표준페이지</a:t>
                      </a:r>
                      <a:endParaRPr lang="ko-KR" altLang="en-US" sz="1200" dirty="0"/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표준페이지</a:t>
                      </a: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859091"/>
                  </a:ext>
                </a:extLst>
              </a:tr>
              <a:tr h="290251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전시 부스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부스 수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lang="ko-KR" altLang="en-US" sz="1200" dirty="0"/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제품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S/W,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홍보물 배포 등</a:t>
                      </a:r>
                      <a:endParaRPr kumimoji="0" lang="en-US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25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전시 기간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</a:t>
                      </a: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</a:t>
                      </a: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</a:t>
                      </a: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</a:t>
                      </a:r>
                      <a:r>
                        <a:rPr lang="ko-KR" altLang="en-US" sz="1200" dirty="0"/>
                        <a:t>일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</a:t>
                      </a: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9595164"/>
                  </a:ext>
                </a:extLst>
              </a:tr>
              <a:tr h="454871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동영상 홍보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굴림" pitchFamily="50" charset="-127"/>
                          <a:cs typeface="+mn-cs"/>
                        </a:rPr>
                        <a:t>O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O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endParaRPr lang="ko-KR" altLang="en-US" sz="1200" dirty="0"/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중식시간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컨퍼런스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엑스포 휴식 및 정리 시간에 홍보물 상영</a:t>
                      </a:r>
                      <a:endParaRPr kumimoji="0" lang="en-US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447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홈페이지 링크 및 배너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O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O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O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O</a:t>
                      </a:r>
                      <a:endParaRPr lang="ko-KR" altLang="en-US" sz="1200" dirty="0"/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O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플래티넘에서 </a:t>
                      </a:r>
                      <a:r>
                        <a:rPr kumimoji="0" lang="ko-KR" altLang="en-US" sz="105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브론즈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순으로 </a:t>
                      </a:r>
                      <a:endParaRPr kumimoji="0" lang="en-US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배너위치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상이</a:t>
                      </a:r>
                      <a:endParaRPr kumimoji="0" lang="en-US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3626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발표 기회 부여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키노트</a:t>
                      </a: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스페셜</a:t>
                      </a: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endParaRPr lang="ko-KR" altLang="en-US" sz="1200"/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879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통역서비스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O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O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O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O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O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dirty="0"/>
                        <a:t>영어</a:t>
                      </a:r>
                      <a:r>
                        <a:rPr lang="en-US" altLang="ko-KR" sz="1050" dirty="0"/>
                        <a:t>, </a:t>
                      </a:r>
                      <a:r>
                        <a:rPr lang="ko-KR" altLang="en-US" sz="1050" dirty="0"/>
                        <a:t>중국어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7377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무료티켓</a:t>
                      </a:r>
                      <a:endParaRPr kumimoji="0" lang="ko-KR" altLang="en-US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50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10</a:t>
                      </a:r>
                      <a:endParaRPr lang="ko-KR" altLang="en-US" sz="1200" dirty="0"/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0447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패키지 당 금액</a:t>
                      </a:r>
                      <a:r>
                        <a:rPr kumimoji="0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kumimoji="0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천원</a:t>
                      </a:r>
                      <a:r>
                        <a:rPr kumimoji="0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,US$)</a:t>
                      </a:r>
                      <a:endParaRPr kumimoji="0" lang="ko-KR" altLang="en-US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30,000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20,000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10,000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6,000</a:t>
                      </a:r>
                      <a:endParaRPr lang="ko-KR" altLang="en-US" sz="1200" dirty="0"/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3,000</a:t>
                      </a: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3347" marR="53347" marT="14749" marB="14749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07A7F84-77B2-4E23-BC31-F26A057016D7}"/>
              </a:ext>
            </a:extLst>
          </p:cNvPr>
          <p:cNvCxnSpPr/>
          <p:nvPr/>
        </p:nvCxnSpPr>
        <p:spPr>
          <a:xfrm>
            <a:off x="697531" y="977250"/>
            <a:ext cx="2706186" cy="6298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E77A98A-CC15-45DD-A7B3-A76776D1EEDD}"/>
              </a:ext>
            </a:extLst>
          </p:cNvPr>
          <p:cNvSpPr txBox="1"/>
          <p:nvPr/>
        </p:nvSpPr>
        <p:spPr>
          <a:xfrm>
            <a:off x="700723" y="1237778"/>
            <a:ext cx="1212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/>
              <a:t>혜택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49FBE2-464A-41E0-951A-1230046E6FAD}"/>
              </a:ext>
            </a:extLst>
          </p:cNvPr>
          <p:cNvSpPr txBox="1"/>
          <p:nvPr/>
        </p:nvSpPr>
        <p:spPr>
          <a:xfrm>
            <a:off x="2289042" y="1002424"/>
            <a:ext cx="1212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후원 종류</a:t>
            </a:r>
          </a:p>
        </p:txBody>
      </p:sp>
      <p:sp>
        <p:nvSpPr>
          <p:cNvPr id="12" name="직사각형 5">
            <a:extLst>
              <a:ext uri="{FF2B5EF4-FFF2-40B4-BE49-F238E27FC236}">
                <a16:creationId xmlns:a16="http://schemas.microsoft.com/office/drawing/2014/main" id="{52489A1B-E932-41AB-A1D6-E1B689A11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3613" y="6256102"/>
            <a:ext cx="607218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rgbClr val="000000"/>
                </a:solidFill>
                <a:latin typeface="HY울릉도M" panose="02030600000101010101" charset="-127"/>
                <a:ea typeface="HY울릉도M" panose="02030600000101010101" charset="-127"/>
              </a:rPr>
              <a:t> 후원 패키지 및 금액은 변동 가능성 있음</a:t>
            </a:r>
            <a:r>
              <a:rPr lang="en-US" altLang="ko-KR" sz="1100" dirty="0">
                <a:solidFill>
                  <a:srgbClr val="000000"/>
                </a:solidFill>
                <a:latin typeface="HY울릉도M" panose="02030600000101010101" charset="-127"/>
                <a:ea typeface="HY울릉도M" panose="02030600000101010101" charset="-127"/>
              </a:rPr>
              <a:t>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ko-KR" sz="1100" dirty="0">
                <a:solidFill>
                  <a:srgbClr val="000000"/>
                </a:solidFill>
                <a:latin typeface="HY울릉도M" panose="02030600000101010101" charset="-127"/>
                <a:ea typeface="HY울릉도M" panose="02030600000101010101" charset="-127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latin typeface="HY울릉도M" panose="02030600000101010101" charset="-127"/>
                <a:ea typeface="HY울릉도M" panose="02030600000101010101" charset="-127"/>
              </a:rPr>
              <a:t>부가세</a:t>
            </a:r>
            <a:r>
              <a:rPr lang="en-US" altLang="ko-KR" sz="1100" dirty="0">
                <a:solidFill>
                  <a:srgbClr val="000000"/>
                </a:solidFill>
                <a:latin typeface="HY울릉도M" panose="02030600000101010101" charset="-127"/>
                <a:ea typeface="HY울릉도M" panose="02030600000101010101" charset="-127"/>
              </a:rPr>
              <a:t>(10%) </a:t>
            </a:r>
            <a:r>
              <a:rPr lang="ko-KR" altLang="en-US" sz="1100" dirty="0">
                <a:solidFill>
                  <a:srgbClr val="000000"/>
                </a:solidFill>
                <a:latin typeface="HY울릉도M" panose="02030600000101010101" charset="-127"/>
                <a:ea typeface="HY울릉도M" panose="02030600000101010101" charset="-127"/>
              </a:rPr>
              <a:t>미포함</a:t>
            </a:r>
            <a:r>
              <a:rPr lang="en-US" altLang="ko-KR" sz="1100" dirty="0">
                <a:solidFill>
                  <a:srgbClr val="000000"/>
                </a:solidFill>
                <a:latin typeface="HY울릉도M" panose="02030600000101010101" charset="-127"/>
                <a:ea typeface="HY울릉도M" panose="02030600000101010101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8449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10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55623" y="174566"/>
            <a:ext cx="7190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후 원 신 청 서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20864"/>
              </p:ext>
            </p:extLst>
          </p:nvPr>
        </p:nvGraphicFramePr>
        <p:xfrm>
          <a:off x="600186" y="964275"/>
          <a:ext cx="11021006" cy="4219581"/>
        </p:xfrm>
        <a:graphic>
          <a:graphicData uri="http://schemas.openxmlformats.org/drawingml/2006/table">
            <a:tbl>
              <a:tblPr/>
              <a:tblGrid>
                <a:gridCol w="1015036">
                  <a:extLst>
                    <a:ext uri="{9D8B030D-6E8A-4147-A177-3AD203B41FA5}">
                      <a16:colId xmlns:a16="http://schemas.microsoft.com/office/drawing/2014/main" val="467423400"/>
                    </a:ext>
                  </a:extLst>
                </a:gridCol>
                <a:gridCol w="2271074">
                  <a:extLst>
                    <a:ext uri="{9D8B030D-6E8A-4147-A177-3AD203B41FA5}">
                      <a16:colId xmlns:a16="http://schemas.microsoft.com/office/drawing/2014/main" val="898184015"/>
                    </a:ext>
                  </a:extLst>
                </a:gridCol>
                <a:gridCol w="2271074">
                  <a:extLst>
                    <a:ext uri="{9D8B030D-6E8A-4147-A177-3AD203B41FA5}">
                      <a16:colId xmlns:a16="http://schemas.microsoft.com/office/drawing/2014/main" val="3893688548"/>
                    </a:ext>
                  </a:extLst>
                </a:gridCol>
                <a:gridCol w="2731911">
                  <a:extLst>
                    <a:ext uri="{9D8B030D-6E8A-4147-A177-3AD203B41FA5}">
                      <a16:colId xmlns:a16="http://schemas.microsoft.com/office/drawing/2014/main" val="3620049921"/>
                    </a:ext>
                  </a:extLst>
                </a:gridCol>
                <a:gridCol w="2731911">
                  <a:extLst>
                    <a:ext uri="{9D8B030D-6E8A-4147-A177-3AD203B41FA5}">
                      <a16:colId xmlns:a16="http://schemas.microsoft.com/office/drawing/2014/main" val="3272608934"/>
                    </a:ext>
                  </a:extLst>
                </a:gridCol>
              </a:tblGrid>
              <a:tr h="631769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신청 구분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□ 플래티넘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￦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30,000,000   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□ 다이아몬드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-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￦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20,000,000   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□ 골드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-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￦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10,000,000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□ 실버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-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￦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6,000,000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        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□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브론즈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-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￦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3,000,000 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  <a:ea typeface="+mn-ea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588050"/>
                  </a:ext>
                </a:extLst>
              </a:tr>
              <a:tr h="543555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회사명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사업자번호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5862253"/>
                  </a:ext>
                </a:extLst>
              </a:tr>
              <a:tr h="506591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대표자명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사업장 주소 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1523132"/>
                  </a:ext>
                </a:extLst>
              </a:tr>
              <a:tr h="498764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업태 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종목 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9745856"/>
                  </a:ext>
                </a:extLst>
              </a:tr>
              <a:tr h="324472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담당자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정보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성명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전화번호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1897404"/>
                  </a:ext>
                </a:extLst>
              </a:tr>
              <a:tr h="3244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부서명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팩스번호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168935"/>
                  </a:ext>
                </a:extLst>
              </a:tr>
              <a:tr h="3244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직함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E-Mail</a:t>
                      </a:r>
                      <a:endParaRPr 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229725"/>
                  </a:ext>
                </a:extLst>
              </a:tr>
              <a:tr h="938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메모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583324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650064" y="5319637"/>
            <a:ext cx="10829814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altLang="ko-KR" sz="1400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* </a:t>
            </a:r>
            <a:r>
              <a:rPr lang="ko-KR" altLang="en-US" sz="1400" b="1" kern="0" spc="-20" dirty="0" err="1">
                <a:solidFill>
                  <a:srgbClr val="000000"/>
                </a:solidFill>
                <a:latin typeface="맑은 고딕" panose="020B0503020000020004" pitchFamily="50" charset="-127"/>
              </a:rPr>
              <a:t>입금계좌</a:t>
            </a:r>
            <a:r>
              <a:rPr lang="ko-KR" altLang="en-US" sz="1400" b="1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400" b="1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: 074-107-657410 / </a:t>
            </a:r>
            <a:r>
              <a:rPr lang="ko-KR" altLang="en-US" sz="1400" b="1" kern="0" spc="-20" dirty="0" err="1">
                <a:solidFill>
                  <a:srgbClr val="000000"/>
                </a:solidFill>
                <a:latin typeface="맑은 고딕" panose="020B0503020000020004" pitchFamily="50" charset="-127"/>
              </a:rPr>
              <a:t>입금은행</a:t>
            </a:r>
            <a:r>
              <a:rPr lang="ko-KR" altLang="en-US" sz="1400" b="1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400" b="1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400" b="1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광주은행 </a:t>
            </a:r>
            <a:r>
              <a:rPr lang="en-US" altLang="ko-KR" sz="1400" b="1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/</a:t>
            </a:r>
            <a:r>
              <a:rPr lang="ko-KR" altLang="en-US" sz="1400" b="1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 예금주 </a:t>
            </a:r>
            <a:r>
              <a:rPr lang="en-US" altLang="ko-KR" sz="1400" b="1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400" b="1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정기주</a:t>
            </a:r>
            <a:r>
              <a:rPr lang="en-US" altLang="ko-KR" sz="1400" b="1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(CIRC-KOREA)</a:t>
            </a:r>
          </a:p>
          <a:p>
            <a:pPr algn="just" fontAlgn="base">
              <a:lnSpc>
                <a:spcPct val="160000"/>
              </a:lnSpc>
            </a:pPr>
            <a:r>
              <a:rPr lang="ko-KR" altLang="en-US" sz="1400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신청서를 작성하시어 </a:t>
            </a:r>
            <a:r>
              <a:rPr lang="ko-KR" altLang="en-US" sz="1400" kern="0" spc="-20" dirty="0">
                <a:latin typeface="맑은 고딕" panose="020B0503020000020004" pitchFamily="50" charset="-127"/>
              </a:rPr>
              <a:t>이메일</a:t>
            </a:r>
            <a:r>
              <a:rPr lang="en-US" altLang="ko-KR" sz="1400" kern="0" spc="-20" dirty="0">
                <a:latin typeface="맑은 고딕" panose="020B0503020000020004" pitchFamily="50" charset="-127"/>
              </a:rPr>
              <a:t>(lyj@callcenter.or.kr</a:t>
            </a:r>
            <a:r>
              <a:rPr lang="en-US" altLang="ko-KR" sz="1400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) </a:t>
            </a:r>
            <a:r>
              <a:rPr lang="ko-KR" altLang="en-US" sz="1400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또는 팩스</a:t>
            </a:r>
            <a:r>
              <a:rPr lang="en-US" altLang="ko-KR" sz="1400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(062-530-5119)</a:t>
            </a:r>
            <a:r>
              <a:rPr lang="ko-KR" altLang="en-US" sz="1400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로 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송부 부탁드립니다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. * 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문의 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400" kern="0" dirty="0" err="1">
                <a:solidFill>
                  <a:srgbClr val="000000"/>
                </a:solidFill>
                <a:latin typeface="맑은 고딕" panose="020B0503020000020004" pitchFamily="50" charset="-127"/>
              </a:rPr>
              <a:t>임영지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 연구원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400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062-530-0376</a:t>
            </a:r>
            <a:endParaRPr lang="ko-KR" altLang="en-US" sz="1050" kern="0" spc="0" dirty="0">
              <a:solidFill>
                <a:srgbClr val="000000"/>
              </a:solidFill>
              <a:effectLst/>
              <a:latin typeface="한컴바탕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CE36AC58-910B-4942-AA81-55EBC751D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029" y="663889"/>
            <a:ext cx="12192000" cy="14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963383"/>
      </p:ext>
    </p:extLst>
  </p:cSld>
  <p:clrMapOvr>
    <a:masterClrMapping/>
  </p:clrMapOvr>
</p:sld>
</file>

<file path=ppt/theme/theme1.xml><?xml version="1.0" encoding="utf-8"?>
<a:theme xmlns:a="http://schemas.openxmlformats.org/drawingml/2006/main" name="갤러리">
  <a:themeElements>
    <a:clrScheme name="갤러리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갤러리">
      <a:majorFont>
        <a:latin typeface="Palatino Linotyp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갤러리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1105</Words>
  <Application>Microsoft Office PowerPoint</Application>
  <PresentationFormat>와이드스크린</PresentationFormat>
  <Paragraphs>248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26" baseType="lpstr">
      <vt:lpstr>HY견고딕</vt:lpstr>
      <vt:lpstr>HY울릉도M</vt:lpstr>
      <vt:lpstr>HY헤드라인M</vt:lpstr>
      <vt:lpstr>Microsoft YaHei</vt:lpstr>
      <vt:lpstr>굴림</vt:lpstr>
      <vt:lpstr>나눔고딕 ExtraBold</vt:lpstr>
      <vt:lpstr>나눔바른고딕</vt:lpstr>
      <vt:lpstr>맑은 고딕</vt:lpstr>
      <vt:lpstr>한컴바탕</vt:lpstr>
      <vt:lpstr>Aharoni</vt:lpstr>
      <vt:lpstr>Arial</vt:lpstr>
      <vt:lpstr>Arial Black</vt:lpstr>
      <vt:lpstr>Palatino Linotype</vt:lpstr>
      <vt:lpstr>Times New Roman</vt:lpstr>
      <vt:lpstr>Wingdings</vt:lpstr>
      <vt:lpstr>갤러리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kkh</dc:creator>
  <cp:lastModifiedBy>jjh</cp:lastModifiedBy>
  <cp:revision>186</cp:revision>
  <cp:lastPrinted>2018-06-21T01:31:20Z</cp:lastPrinted>
  <dcterms:created xsi:type="dcterms:W3CDTF">2017-12-11T05:37:29Z</dcterms:created>
  <dcterms:modified xsi:type="dcterms:W3CDTF">2018-06-22T05:04:34Z</dcterms:modified>
</cp:coreProperties>
</file>